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3" r:id="rId4"/>
    <p:sldId id="265" r:id="rId5"/>
    <p:sldId id="277" r:id="rId6"/>
    <p:sldId id="276" r:id="rId7"/>
    <p:sldId id="278" r:id="rId8"/>
    <p:sldId id="289" r:id="rId9"/>
    <p:sldId id="279" r:id="rId10"/>
    <p:sldId id="280" r:id="rId11"/>
    <p:sldId id="281" r:id="rId12"/>
    <p:sldId id="282" r:id="rId13"/>
    <p:sldId id="284" r:id="rId14"/>
    <p:sldId id="259" r:id="rId15"/>
    <p:sldId id="258" r:id="rId16"/>
    <p:sldId id="260" r:id="rId17"/>
    <p:sldId id="268" r:id="rId18"/>
    <p:sldId id="266" r:id="rId19"/>
    <p:sldId id="267" r:id="rId20"/>
    <p:sldId id="261" r:id="rId21"/>
    <p:sldId id="285" r:id="rId22"/>
    <p:sldId id="286" r:id="rId23"/>
    <p:sldId id="292" r:id="rId24"/>
    <p:sldId id="262" r:id="rId25"/>
    <p:sldId id="293" r:id="rId26"/>
    <p:sldId id="294" r:id="rId27"/>
    <p:sldId id="274" r:id="rId28"/>
    <p:sldId id="275" r:id="rId29"/>
    <p:sldId id="295" r:id="rId30"/>
    <p:sldId id="296" r:id="rId31"/>
  </p:sldIdLst>
  <p:sldSz cx="12192000" cy="6858000"/>
  <p:notesSz cx="6858000" cy="9144000"/>
  <p:embeddedFontLst>
    <p:embeddedFont>
      <p:font typeface="나눔고딕 ExtraBold" panose="020B0600000101010101" charset="-127"/>
      <p:bold r:id="rId33"/>
    </p:embeddedFont>
    <p:embeddedFont>
      <p:font typeface="나눔고딕" pitchFamily="2" charset="-127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4DDD3-D502-4438-B211-7FF44458BD2E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12BA4-5112-47E6-9846-3A6FE01C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63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F47EF-FC04-D1D4-B25D-68EE4C5B4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8B478C-BA5B-BCF4-B94A-384073923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09C5A0-3041-E1BE-7769-816505323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5C2B0-87FE-491D-A804-4530206B6AA6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BA9F4-906B-FED4-9227-C68E798E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DF898-2278-C16E-B97C-037E8A64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9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07228-EA5D-9C41-B25F-549E6F71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DFF59-A6DB-3ED9-D405-815A5F144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25C3A-59EF-AD2A-D786-1344B89A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6954-3C71-4A13-9D2C-92F631171DF3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EE9217-1135-852B-C532-A25039662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9861F4-A304-F8B6-D9EB-CD1C9BD9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30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EF2F5B-4BED-DF2B-B559-662F6F789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D3A14-702E-5941-A29E-811EB5538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5BAE6-D947-EB5F-7C36-C77D9140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B9FA4-8FB3-4106-B915-735BA8E054DF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6D614-D481-D73A-6DBF-BA6F98ED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38E6F7-115A-89E1-1B1D-0FEFCF30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41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0AB3C-3997-62B8-5AFE-49CC6FDE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6549E6-3B23-5389-6E75-1F3CC6B8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D6684-9DA4-2DCE-D827-47546AFF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D5F-B2BE-4933-9D73-DF092F8D37C7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E7286-B074-BF9F-8937-976EB555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A1908-E51D-B9F3-B324-63A9A6E0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36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71B62-C95C-DF5E-D8EA-3EBD022C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F2082-360F-B16B-4597-795E086A0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C27FE-3D70-AA05-8A16-53BE95E1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DEFA-4DD7-4010-883D-FF4221CF0544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6B59C-08DF-7238-9C7D-7F7D3E79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AF5AD-097D-F1F1-B7E9-5A1DEB2B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90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E5D79-AE89-B3F3-9CE4-CD14C694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BA9F46-11E9-D86F-53BF-D0A57077B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A25BAD-28C6-C44B-B6BE-6335E4C59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165C4-4085-A8FF-221C-5A7A3DFA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A7EE-9858-4F2F-A240-C4796C8B27C6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2883D4-D863-3D61-8071-AA38AD3E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C1C0A6-4757-7C43-EFD9-C03D5BA1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2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B24E6-786E-B221-C128-A9159C48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2B006-DBA0-29CB-A852-8232E7FB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895492-FFE4-AF32-B134-8E6A01340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D88920-33B4-43B4-0CD7-05E132907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9AFD52-0853-30DB-2ABE-B51C24652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6B3ED0-D949-58AD-4E5E-A0965F02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41A8-B817-47CC-81C1-20D83AE94F44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550F8F-18D6-3424-9C3C-44DBCE94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7C4327-FF5B-A509-78D0-F98ACCF3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00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8A43A-0C9C-2DE4-57C1-CB7B0919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758085-8BC2-07AC-F95F-FC5114019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115C-1328-455B-B50C-E8C7BDF63EF3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660B57-A668-A238-5F98-6A41D388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86639-642F-85AA-F0F9-4F67483E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2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6D23B3-7F08-AD33-10F7-5484D316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43E-E5ED-4F57-AA89-654B78B5EA34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5687DB-2D01-3814-A97C-217AC46A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71499-7023-7A85-C254-CCF950B8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68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52A86-D5D5-57C2-4F17-0A12CE7A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D2007-3712-846E-A21A-E1DF26125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8822CA-5614-84D9-8408-F75FF4149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F65B61-696D-4174-A7B9-E7AA8876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3E2C-3EA5-449E-B69C-6D79B4B4368E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D6C5F-F4E2-F448-277C-C191E243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553FF-60E9-2B5D-B464-0B620067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9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DD841-DCCE-53F8-5AFB-6F0F6D02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677952-EDBC-C2A2-B2E6-FE6D2373D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0CFE79-D015-01EA-ECDF-2DCD64A3D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8B2043-07F0-F05F-EB75-04A0BF06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8757-6AAC-4B26-8557-70D2542D603E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037A9C-62A5-857A-4F74-27239651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65F798-D2EE-9AE9-7DC2-D993FD84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3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4F7EC-D03C-D489-4E6F-E0286A17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2427F-E043-972A-4B5B-06CF5F08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83B00B-6D6E-0021-1773-4D74B1AAE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2B774-5705-451C-9735-6CC50914D75D}" type="datetime1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EFDE4-AB26-708C-4541-D5E309E46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05F56-1FCA-592B-A7D2-A05426E3B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3164" y="6356492"/>
            <a:ext cx="4271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8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MPc7aOMhh8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JbN_4fPZq0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8EB042B-00CE-63E8-BD8E-6B3DDBD33108}"/>
              </a:ext>
            </a:extLst>
          </p:cNvPr>
          <p:cNvSpPr/>
          <p:nvPr/>
        </p:nvSpPr>
        <p:spPr>
          <a:xfrm>
            <a:off x="0" y="-1"/>
            <a:ext cx="12192000" cy="54703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63CD8-898D-FD08-010D-BD92B79F5E98}"/>
              </a:ext>
            </a:extLst>
          </p:cNvPr>
          <p:cNvSpPr txBox="1"/>
          <p:nvPr/>
        </p:nvSpPr>
        <p:spPr>
          <a:xfrm>
            <a:off x="1929636" y="2170921"/>
            <a:ext cx="8332730" cy="112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생장 모니터링 및 알람 자동화 기능을 갖춘</a:t>
            </a:r>
            <a:endParaRPr lang="en-US" altLang="ko-KR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32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CA32B-4AB0-D3B7-9435-DB9F119781BA}"/>
              </a:ext>
            </a:extLst>
          </p:cNvPr>
          <p:cNvSpPr txBox="1"/>
          <p:nvPr/>
        </p:nvSpPr>
        <p:spPr>
          <a:xfrm>
            <a:off x="8737559" y="5589670"/>
            <a:ext cx="33057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SSG</a:t>
            </a:r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 교수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이현빈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20171758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홍성민    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20181629 </a:t>
            </a: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이보성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20201733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마하나로 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20201785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이지원</a:t>
            </a:r>
          </a:p>
        </p:txBody>
      </p:sp>
    </p:spTree>
    <p:extLst>
      <p:ext uri="{BB962C8B-B14F-4D97-AF65-F5344CB8AC3E}">
        <p14:creationId xmlns:p14="http://schemas.microsoft.com/office/powerpoint/2010/main" val="3646938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ADC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22B229-A20D-6983-0305-F84F689E402F}"/>
              </a:ext>
            </a:extLst>
          </p:cNvPr>
          <p:cNvGrpSpPr/>
          <p:nvPr/>
        </p:nvGrpSpPr>
        <p:grpSpPr>
          <a:xfrm>
            <a:off x="424368" y="1320708"/>
            <a:ext cx="11343264" cy="4158293"/>
            <a:chOff x="375986" y="1320708"/>
            <a:chExt cx="11343264" cy="41582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468FC69-0BC1-85CD-C5C0-935F817AF668}"/>
                </a:ext>
              </a:extLst>
            </p:cNvPr>
            <p:cNvSpPr/>
            <p:nvPr/>
          </p:nvSpPr>
          <p:spPr>
            <a:xfrm>
              <a:off x="375986" y="1320708"/>
              <a:ext cx="11343264" cy="41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44BBFFF-F615-8AA6-E764-B0E8E941BD6D}"/>
                </a:ext>
              </a:extLst>
            </p:cNvPr>
            <p:cNvGrpSpPr/>
            <p:nvPr/>
          </p:nvGrpSpPr>
          <p:grpSpPr>
            <a:xfrm>
              <a:off x="2350151" y="1594555"/>
              <a:ext cx="7394934" cy="3610598"/>
              <a:chOff x="2450929" y="1684602"/>
              <a:chExt cx="7394934" cy="3610598"/>
            </a:xfrm>
          </p:grpSpPr>
          <p:pic>
            <p:nvPicPr>
              <p:cNvPr id="3" name="그림 2" descr="그래픽, 클립아트, 만화 영화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FB85665D-A228-75A2-0E60-536A02BC3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6000" y="3434963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5" name="그림 4" descr="회로, 전자 공학, 텍스트, 전자제품이(가) 표시된 사진&#10;&#10;자동 생성된 설명">
                <a:extLst>
                  <a:ext uri="{FF2B5EF4-FFF2-40B4-BE49-F238E27FC236}">
                    <a16:creationId xmlns:a16="http://schemas.microsoft.com/office/drawing/2014/main" id="{0C02FCDB-7E4F-D9B1-4B5C-5CFC45FA3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929" y="1864602"/>
                <a:ext cx="1620000" cy="1080000"/>
              </a:xfrm>
              <a:prstGeom prst="rect">
                <a:avLst/>
              </a:prstGeom>
            </p:spPr>
          </p:pic>
          <p:pic>
            <p:nvPicPr>
              <p:cNvPr id="13" name="그림 12" descr="회로 구성요소, 패시브 회로 부품, 전자 부품, 전자 공학이(가) 표시된 사진&#10;&#10;자동 생성된 설명">
                <a:extLst>
                  <a:ext uri="{FF2B5EF4-FFF2-40B4-BE49-F238E27FC236}">
                    <a16:creationId xmlns:a16="http://schemas.microsoft.com/office/drawing/2014/main" id="{95CDE694-4BF3-9495-671D-E93F493FCE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17" t="14590" r="8712" b="16723"/>
              <a:stretch/>
            </p:blipFill>
            <p:spPr>
              <a:xfrm>
                <a:off x="8121072" y="1684602"/>
                <a:ext cx="1724791" cy="144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3B2E15-D28B-4F1A-16E0-BC2E7C2DEA2A}"/>
                  </a:ext>
                </a:extLst>
              </p:cNvPr>
              <p:cNvSpPr txBox="1"/>
              <p:nvPr/>
            </p:nvSpPr>
            <p:spPr>
              <a:xfrm>
                <a:off x="2771852" y="2970713"/>
                <a:ext cx="9781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ADS1115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D0705F-C147-3B3E-5088-DBA2DBF84D6C}"/>
                  </a:ext>
                </a:extLst>
              </p:cNvPr>
              <p:cNvSpPr txBox="1"/>
              <p:nvPr/>
            </p:nvSpPr>
            <p:spPr>
              <a:xfrm>
                <a:off x="8768069" y="2970713"/>
                <a:ext cx="10198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MCP3008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56B005-3CE7-EC5D-20DC-98721B083588}"/>
                  </a:ext>
                </a:extLst>
              </p:cNvPr>
              <p:cNvSpPr txBox="1"/>
              <p:nvPr/>
            </p:nvSpPr>
            <p:spPr>
              <a:xfrm>
                <a:off x="5586084" y="4987423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RaspberryPi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80E64FD-9415-6F8B-AB73-8195D85B84DC}"/>
                  </a:ext>
                </a:extLst>
              </p:cNvPr>
              <p:cNvCxnSpPr/>
              <p:nvPr/>
            </p:nvCxnSpPr>
            <p:spPr>
              <a:xfrm>
                <a:off x="4198776" y="3278490"/>
                <a:ext cx="765110" cy="435094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B914F5AF-9B99-EDB5-F047-01D358215F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8114" y="3278490"/>
                <a:ext cx="765110" cy="435094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C1653C3-92EC-D10E-3451-C3B24E3258FC}"/>
              </a:ext>
            </a:extLst>
          </p:cNvPr>
          <p:cNvSpPr txBox="1"/>
          <p:nvPr/>
        </p:nvSpPr>
        <p:spPr>
          <a:xfrm>
            <a:off x="3321042" y="5752848"/>
            <a:ext cx="5549917" cy="57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라즈베리파이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자체적인 </a:t>
            </a:r>
            <a:r>
              <a:rPr lang="en-US" altLang="ko-KR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ADC 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기능이 없어 </a:t>
            </a:r>
            <a:r>
              <a:rPr lang="en-US" altLang="ko-KR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ADC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칩 또는 모듈을 이용하여</a:t>
            </a:r>
            <a:endParaRPr lang="en-US" altLang="ko-KR" sz="14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센서의 아날로그 값을 디지털 값으로 변환하여 출력</a:t>
            </a:r>
          </a:p>
        </p:txBody>
      </p:sp>
    </p:spTree>
    <p:extLst>
      <p:ext uri="{BB962C8B-B14F-4D97-AF65-F5344CB8AC3E}">
        <p14:creationId xmlns:p14="http://schemas.microsoft.com/office/powerpoint/2010/main" val="100176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351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동작 중 지연 최소화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3D6C23F-793C-71D7-CF76-F6035F92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1" y="1282514"/>
            <a:ext cx="3544164" cy="21075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DD03E9-B817-C1AD-2233-D6AABF5A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982" y="1282514"/>
            <a:ext cx="6786752" cy="46227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FCCE87-85C2-DE08-7598-B2AE8A31110C}"/>
              </a:ext>
            </a:extLst>
          </p:cNvPr>
          <p:cNvSpPr txBox="1"/>
          <p:nvPr/>
        </p:nvSpPr>
        <p:spPr>
          <a:xfrm>
            <a:off x="275631" y="3495607"/>
            <a:ext cx="3046027" cy="841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time.sleep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함수와 같은 지연 함수를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사용하는 경우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시간동안 동작이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지연되는 단점이 있음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8F348E1-9F8C-AB90-3983-DEE696C6D7B1}"/>
              </a:ext>
            </a:extLst>
          </p:cNvPr>
          <p:cNvSpPr/>
          <p:nvPr/>
        </p:nvSpPr>
        <p:spPr>
          <a:xfrm>
            <a:off x="4196080" y="3711653"/>
            <a:ext cx="568960" cy="40916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273FAE-FC2C-E837-7ADF-12E6C693F9ED}"/>
              </a:ext>
            </a:extLst>
          </p:cNvPr>
          <p:cNvSpPr txBox="1"/>
          <p:nvPr/>
        </p:nvSpPr>
        <p:spPr>
          <a:xfrm>
            <a:off x="5596519" y="6069234"/>
            <a:ext cx="5849678" cy="57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스마트팜의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동작 중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time.sleep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지연 함수를 사용하지 않고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인터럽트 또는 스케줄링을 이용하여 동작이 부드럽게 이루어질 수 있도록 함</a:t>
            </a:r>
          </a:p>
        </p:txBody>
      </p:sp>
    </p:spTree>
    <p:extLst>
      <p:ext uri="{BB962C8B-B14F-4D97-AF65-F5344CB8AC3E}">
        <p14:creationId xmlns:p14="http://schemas.microsoft.com/office/powerpoint/2010/main" val="216570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송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E5EA2C-ECF5-C484-111B-B3D8E7BA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5"/>
          <a:stretch/>
        </p:blipFill>
        <p:spPr>
          <a:xfrm>
            <a:off x="283094" y="1124512"/>
            <a:ext cx="7007799" cy="55860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AB440A8-9BA5-8010-CF6D-533DDB6B6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24" r="35315" b="726"/>
          <a:stretch/>
        </p:blipFill>
        <p:spPr>
          <a:xfrm>
            <a:off x="7375866" y="1124512"/>
            <a:ext cx="4533040" cy="35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송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593398-0018-CD61-5DC0-92A846436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2"/>
          <a:stretch/>
        </p:blipFill>
        <p:spPr>
          <a:xfrm>
            <a:off x="332705" y="1752026"/>
            <a:ext cx="11582474" cy="1676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51503A-4B96-7802-F368-C0AF2A24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05" y="3514647"/>
            <a:ext cx="2601249" cy="20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19DB6F23-1F07-F246-1A14-6B2163B89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4" y="2166557"/>
            <a:ext cx="6335857" cy="3471475"/>
          </a:xfrm>
          <a:prstGeom prst="rect">
            <a:avLst/>
          </a:prstGeom>
        </p:spPr>
      </p:pic>
      <p:pic>
        <p:nvPicPr>
          <p:cNvPr id="6" name="그림 5" descr="전자제품, 전자 기기, 카메라, 디자인이(가) 표시된 사진&#10;&#10;자동 생성된 설명">
            <a:extLst>
              <a:ext uri="{FF2B5EF4-FFF2-40B4-BE49-F238E27FC236}">
                <a16:creationId xmlns:a16="http://schemas.microsoft.com/office/drawing/2014/main" id="{22051658-D6C7-C5E1-B244-2C59B0A7C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82" y="2417682"/>
            <a:ext cx="2680327" cy="296922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생장 모니터링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E2800D-A128-3513-5DCF-86F4E28AFB00}"/>
              </a:ext>
            </a:extLst>
          </p:cNvPr>
          <p:cNvGrpSpPr/>
          <p:nvPr/>
        </p:nvGrpSpPr>
        <p:grpSpPr>
          <a:xfrm>
            <a:off x="2553535" y="5829442"/>
            <a:ext cx="2140035" cy="307777"/>
            <a:chOff x="4161749" y="6339573"/>
            <a:chExt cx="2140035" cy="307777"/>
          </a:xfrm>
        </p:grpSpPr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0802B40B-90A9-F83C-B95E-564BB9C6F314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600094-143D-C638-65CE-A57548E4579C}"/>
                </a:ext>
              </a:extLst>
            </p:cNvPr>
            <p:cNvSpPr txBox="1"/>
            <p:nvPr/>
          </p:nvSpPr>
          <p:spPr>
            <a:xfrm>
              <a:off x="4366639" y="6339573"/>
              <a:ext cx="1935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작물 생장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상태별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NDVI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D8F8F0-967B-7976-F767-D09293EC6680}"/>
              </a:ext>
            </a:extLst>
          </p:cNvPr>
          <p:cNvGrpSpPr/>
          <p:nvPr/>
        </p:nvGrpSpPr>
        <p:grpSpPr>
          <a:xfrm>
            <a:off x="8255255" y="5829442"/>
            <a:ext cx="2003780" cy="307777"/>
            <a:chOff x="4161749" y="6339573"/>
            <a:chExt cx="2003780" cy="307777"/>
          </a:xfrm>
        </p:grpSpPr>
        <p:sp>
          <p:nvSpPr>
            <p:cNvPr id="19" name="다이아몬드 18">
              <a:extLst>
                <a:ext uri="{FF2B5EF4-FFF2-40B4-BE49-F238E27FC236}">
                  <a16:creationId xmlns:a16="http://schemas.microsoft.com/office/drawing/2014/main" id="{874057F5-BD89-35A7-FB0B-D9E80AE3CA6C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69D347-58E6-BAB1-9CCC-CFBE283E60E3}"/>
                </a:ext>
              </a:extLst>
            </p:cNvPr>
            <p:cNvSpPr txBox="1"/>
            <p:nvPr/>
          </p:nvSpPr>
          <p:spPr>
            <a:xfrm>
              <a:off x="4366639" y="6339573"/>
              <a:ext cx="17988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멀티 스펙트럼 카메라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9970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복숭아, 꽃, 핑크, 식물이(가) 표시된 사진&#10;&#10;자동 생성된 설명">
            <a:extLst>
              <a:ext uri="{FF2B5EF4-FFF2-40B4-BE49-F238E27FC236}">
                <a16:creationId xmlns:a16="http://schemas.microsoft.com/office/drawing/2014/main" id="{23F183B5-42DC-90E3-E4AB-4497914D5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18" y="5069715"/>
            <a:ext cx="1620000" cy="1620000"/>
          </a:xfrm>
          <a:prstGeom prst="rect">
            <a:avLst/>
          </a:prstGeom>
        </p:spPr>
      </p:pic>
      <p:pic>
        <p:nvPicPr>
          <p:cNvPr id="7" name="그림 6" descr="흑백, 식물, 흑백 사진, 야외이(가) 표시된 사진&#10;&#10;자동 생성된 설명">
            <a:extLst>
              <a:ext uri="{FF2B5EF4-FFF2-40B4-BE49-F238E27FC236}">
                <a16:creationId xmlns:a16="http://schemas.microsoft.com/office/drawing/2014/main" id="{56FC05A2-760D-8215-4D00-490B28931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7" y="3172439"/>
            <a:ext cx="1620000" cy="1620000"/>
          </a:xfrm>
          <a:prstGeom prst="rect">
            <a:avLst/>
          </a:prstGeom>
        </p:spPr>
      </p:pic>
      <p:pic>
        <p:nvPicPr>
          <p:cNvPr id="9" name="그림 8" descr="식물, 허브, 시금치, 잎채소이(가) 표시된 사진&#10;&#10;자동 생성된 설명">
            <a:extLst>
              <a:ext uri="{FF2B5EF4-FFF2-40B4-BE49-F238E27FC236}">
                <a16:creationId xmlns:a16="http://schemas.microsoft.com/office/drawing/2014/main" id="{169E8064-4DDF-C3FC-FF3F-EE11EA925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18" y="1275163"/>
            <a:ext cx="1620000" cy="16200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4D358D7E-AA75-EEDB-EDB8-C09ED775004F}"/>
              </a:ext>
            </a:extLst>
          </p:cNvPr>
          <p:cNvGrpSpPr/>
          <p:nvPr/>
        </p:nvGrpSpPr>
        <p:grpSpPr>
          <a:xfrm>
            <a:off x="4861315" y="1282514"/>
            <a:ext cx="6876388" cy="5308884"/>
            <a:chOff x="392159" y="797027"/>
            <a:chExt cx="7285881" cy="571619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5639F0-AD39-18FC-11D7-5D28055790EA}"/>
                </a:ext>
              </a:extLst>
            </p:cNvPr>
            <p:cNvGrpSpPr/>
            <p:nvPr/>
          </p:nvGrpSpPr>
          <p:grpSpPr>
            <a:xfrm>
              <a:off x="2377299" y="6081225"/>
              <a:ext cx="3315600" cy="432000"/>
              <a:chOff x="2438400" y="1696211"/>
              <a:chExt cx="3315600" cy="43200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E37EE545-53E6-02D5-5111-5007CCD104EF}"/>
                  </a:ext>
                </a:extLst>
              </p:cNvPr>
              <p:cNvSpPr/>
              <p:nvPr/>
            </p:nvSpPr>
            <p:spPr>
              <a:xfrm>
                <a:off x="2438400" y="1696211"/>
                <a:ext cx="3315600" cy="43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0A8C77-AA65-A9FB-BDE4-8A24A2B12F2A}"/>
                  </a:ext>
                </a:extLst>
              </p:cNvPr>
              <p:cNvSpPr txBox="1"/>
              <p:nvPr/>
            </p:nvSpPr>
            <p:spPr>
              <a:xfrm>
                <a:off x="3845971" y="1758323"/>
                <a:ext cx="5004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end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A3A5950-A155-A777-D90D-C1398951D1D5}"/>
                </a:ext>
              </a:extLst>
            </p:cNvPr>
            <p:cNvGrpSpPr/>
            <p:nvPr/>
          </p:nvGrpSpPr>
          <p:grpSpPr>
            <a:xfrm>
              <a:off x="2377299" y="797027"/>
              <a:ext cx="3315600" cy="432000"/>
              <a:chOff x="5353381" y="2874339"/>
              <a:chExt cx="3315600" cy="432000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6B631AEB-6564-FE93-D5DA-E63AD4C8690F}"/>
                  </a:ext>
                </a:extLst>
              </p:cNvPr>
              <p:cNvSpPr/>
              <p:nvPr/>
            </p:nvSpPr>
            <p:spPr>
              <a:xfrm>
                <a:off x="5353381" y="2874339"/>
                <a:ext cx="3315600" cy="43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B604FF-7360-39AE-10EF-6CE0FE9FCFCE}"/>
                  </a:ext>
                </a:extLst>
              </p:cNvPr>
              <p:cNvSpPr txBox="1"/>
              <p:nvPr/>
            </p:nvSpPr>
            <p:spPr>
              <a:xfrm>
                <a:off x="6733701" y="2936451"/>
                <a:ext cx="5549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start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D2FC4C9-661F-C2AF-832E-AEA430A66670}"/>
                </a:ext>
              </a:extLst>
            </p:cNvPr>
            <p:cNvGrpSpPr/>
            <p:nvPr/>
          </p:nvGrpSpPr>
          <p:grpSpPr>
            <a:xfrm>
              <a:off x="2377299" y="4628900"/>
              <a:ext cx="3315600" cy="432000"/>
              <a:chOff x="3049806" y="2326208"/>
              <a:chExt cx="3315600" cy="4320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08889C6-5D7F-0483-33C8-5C0A0FFC903E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610B23-1B48-1A1F-3E56-AE95BA6BF9A1}"/>
                  </a:ext>
                </a:extLst>
              </p:cNvPr>
              <p:cNvSpPr txBox="1"/>
              <p:nvPr/>
            </p:nvSpPr>
            <p:spPr>
              <a:xfrm>
                <a:off x="3998137" y="2388320"/>
                <a:ext cx="1418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Calculate NDVI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48231AD-E2C5-3E55-9D87-AE9D71FC96FC}"/>
                </a:ext>
              </a:extLst>
            </p:cNvPr>
            <p:cNvGrpSpPr/>
            <p:nvPr/>
          </p:nvGrpSpPr>
          <p:grpSpPr>
            <a:xfrm>
              <a:off x="2377299" y="5355061"/>
              <a:ext cx="3315600" cy="432000"/>
              <a:chOff x="3049806" y="2326208"/>
              <a:chExt cx="3315600" cy="4320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EF4B64A-A0E8-66AE-F7F8-0E84FAF0F824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DE14F4-CE16-FF00-5CD9-C17DDB7FBFD1}"/>
                  </a:ext>
                </a:extLst>
              </p:cNvPr>
              <p:cNvSpPr txBox="1"/>
              <p:nvPr/>
            </p:nvSpPr>
            <p:spPr>
              <a:xfrm>
                <a:off x="3960468" y="2388320"/>
                <a:ext cx="14943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Normalize NDVI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6600EA0-2BAC-3353-0F35-95AB449F9C1F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4035099" y="1229027"/>
              <a:ext cx="0" cy="2912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28CABE8-4906-3D21-8106-D27CE2F09CFF}"/>
                </a:ext>
              </a:extLst>
            </p:cNvPr>
            <p:cNvGrpSpPr/>
            <p:nvPr/>
          </p:nvGrpSpPr>
          <p:grpSpPr>
            <a:xfrm>
              <a:off x="392159" y="3176578"/>
              <a:ext cx="3315600" cy="432000"/>
              <a:chOff x="3049806" y="2326208"/>
              <a:chExt cx="3315600" cy="43200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7A9A5FD-B980-F3BA-00C4-F469ECDB6D06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8E8B1F-DF1B-D9AD-4FCC-3A72388EFD5C}"/>
                  </a:ext>
                </a:extLst>
              </p:cNvPr>
              <p:cNvSpPr txBox="1"/>
              <p:nvPr/>
            </p:nvSpPr>
            <p:spPr>
              <a:xfrm>
                <a:off x="3411431" y="2388320"/>
                <a:ext cx="2592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Convert NIR image into float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59AE4-8D4D-A917-EF71-2FC50A4F304F}"/>
                </a:ext>
              </a:extLst>
            </p:cNvPr>
            <p:cNvGrpSpPr/>
            <p:nvPr/>
          </p:nvGrpSpPr>
          <p:grpSpPr>
            <a:xfrm>
              <a:off x="392159" y="3902739"/>
              <a:ext cx="3315600" cy="432000"/>
              <a:chOff x="3049806" y="2326208"/>
              <a:chExt cx="3315600" cy="4320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95CA113-A62D-69EE-F92E-0B9637A49D75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73BCB6-A21D-42C6-CA2C-B30334446674}"/>
                  </a:ext>
                </a:extLst>
              </p:cNvPr>
              <p:cNvSpPr txBox="1"/>
              <p:nvPr/>
            </p:nvSpPr>
            <p:spPr>
              <a:xfrm>
                <a:off x="3227092" y="2388320"/>
                <a:ext cx="29610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Extract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channel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from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NIR image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270F07A-46BA-E11C-5A68-574998E38D91}"/>
                </a:ext>
              </a:extLst>
            </p:cNvPr>
            <p:cNvGrpSpPr/>
            <p:nvPr/>
          </p:nvGrpSpPr>
          <p:grpSpPr>
            <a:xfrm>
              <a:off x="4362440" y="3895930"/>
              <a:ext cx="3315600" cy="432000"/>
              <a:chOff x="3049806" y="2326208"/>
              <a:chExt cx="3315600" cy="43200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90219E5-F222-0D83-9B55-3540A06FC4C8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0DE4A1-5A7E-27EC-AD50-014782AC13D0}"/>
                  </a:ext>
                </a:extLst>
              </p:cNvPr>
              <p:cNvSpPr txBox="1"/>
              <p:nvPr/>
            </p:nvSpPr>
            <p:spPr>
              <a:xfrm>
                <a:off x="3063587" y="2388320"/>
                <a:ext cx="3288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Extract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RED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channel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from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RGB image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371BACF-F9DA-CEF0-F72E-DBD59ACC5824}"/>
                </a:ext>
              </a:extLst>
            </p:cNvPr>
            <p:cNvGrpSpPr/>
            <p:nvPr/>
          </p:nvGrpSpPr>
          <p:grpSpPr>
            <a:xfrm>
              <a:off x="4362440" y="3176029"/>
              <a:ext cx="3315600" cy="432000"/>
              <a:chOff x="3049806" y="2326208"/>
              <a:chExt cx="3315600" cy="43200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D3A2D88-4ABC-AB26-7FD5-491C4B029AC5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EDF94C-860C-238F-4FFF-3719BECC1765}"/>
                  </a:ext>
                </a:extLst>
              </p:cNvPr>
              <p:cNvSpPr txBox="1"/>
              <p:nvPr/>
            </p:nvSpPr>
            <p:spPr>
              <a:xfrm>
                <a:off x="3397016" y="2388320"/>
                <a:ext cx="26212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Convert RGB image into float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D5CE3F9-4510-98CA-3898-DE125CDFEA7D}"/>
                </a:ext>
              </a:extLst>
            </p:cNvPr>
            <p:cNvGrpSpPr/>
            <p:nvPr/>
          </p:nvGrpSpPr>
          <p:grpSpPr>
            <a:xfrm>
              <a:off x="392159" y="2249349"/>
              <a:ext cx="3315600" cy="633068"/>
              <a:chOff x="38976" y="1870503"/>
              <a:chExt cx="3315600" cy="633068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D86BC08-09D1-0990-0368-40D17CC4DF1B}"/>
                  </a:ext>
                </a:extLst>
              </p:cNvPr>
              <p:cNvSpPr/>
              <p:nvPr/>
            </p:nvSpPr>
            <p:spPr>
              <a:xfrm>
                <a:off x="38976" y="1870503"/>
                <a:ext cx="3315600" cy="6330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645EE-6A85-A80C-EDFC-8C64FC460334}"/>
                  </a:ext>
                </a:extLst>
              </p:cNvPr>
              <p:cNvSpPr txBox="1"/>
              <p:nvPr/>
            </p:nvSpPr>
            <p:spPr>
              <a:xfrm>
                <a:off x="114259" y="1925427"/>
                <a:ext cx="31650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Translate RGB image into NIR image</a:t>
                </a:r>
              </a:p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with Cycle GAN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12B645F3-FCC4-960F-D2BC-87BC1B4D18A5}"/>
                </a:ext>
              </a:extLst>
            </p:cNvPr>
            <p:cNvCxnSpPr>
              <a:stCxn id="36" idx="0"/>
              <a:endCxn id="33" idx="0"/>
            </p:cNvCxnSpPr>
            <p:nvPr/>
          </p:nvCxnSpPr>
          <p:spPr>
            <a:xfrm rot="16200000" flipH="1">
              <a:off x="3571759" y="727549"/>
              <a:ext cx="926680" cy="3970281"/>
            </a:xfrm>
            <a:prstGeom prst="bentConnector3">
              <a:avLst>
                <a:gd name="adj1" fmla="val -16614"/>
              </a:avLst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8763FBE-C644-C247-2FDF-0D740D75E205}"/>
                </a:ext>
              </a:extLst>
            </p:cNvPr>
            <p:cNvCxnSpPr>
              <a:stCxn id="36" idx="2"/>
              <a:endCxn id="24" idx="0"/>
            </p:cNvCxnSpPr>
            <p:nvPr/>
          </p:nvCxnSpPr>
          <p:spPr>
            <a:xfrm>
              <a:off x="2049959" y="2882417"/>
              <a:ext cx="0" cy="2941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87E69C3-B2C3-7186-7F52-08A6F01011CD}"/>
                </a:ext>
              </a:extLst>
            </p:cNvPr>
            <p:cNvCxnSpPr>
              <a:stCxn id="24" idx="2"/>
              <a:endCxn id="27" idx="0"/>
            </p:cNvCxnSpPr>
            <p:nvPr/>
          </p:nvCxnSpPr>
          <p:spPr>
            <a:xfrm>
              <a:off x="2049959" y="3608578"/>
              <a:ext cx="0" cy="2941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5CB299D-2394-7DBF-AACC-18CB85C2374F}"/>
                </a:ext>
              </a:extLst>
            </p:cNvPr>
            <p:cNvCxnSpPr>
              <a:stCxn id="33" idx="2"/>
              <a:endCxn id="30" idx="0"/>
            </p:cNvCxnSpPr>
            <p:nvPr/>
          </p:nvCxnSpPr>
          <p:spPr>
            <a:xfrm>
              <a:off x="6020240" y="3608029"/>
              <a:ext cx="0" cy="2879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62C00B95-53B5-9123-F908-B439CB551918}"/>
                </a:ext>
              </a:extLst>
            </p:cNvPr>
            <p:cNvCxnSpPr>
              <a:stCxn id="27" idx="2"/>
              <a:endCxn id="30" idx="2"/>
            </p:cNvCxnSpPr>
            <p:nvPr/>
          </p:nvCxnSpPr>
          <p:spPr>
            <a:xfrm rot="5400000" flipH="1" flipV="1">
              <a:off x="4031694" y="2346194"/>
              <a:ext cx="6809" cy="3970281"/>
            </a:xfrm>
            <a:prstGeom prst="bentConnector3">
              <a:avLst>
                <a:gd name="adj1" fmla="val -229911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083E81A-FCEC-288B-708C-A4D59C124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35099" y="5060900"/>
              <a:ext cx="0" cy="2941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2AC415D-C592-7916-32DA-9FBE9F2A8EA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4035099" y="5787061"/>
              <a:ext cx="0" cy="2941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A3CAF3A-F995-13E8-7D96-DAD85F63527D}"/>
                </a:ext>
              </a:extLst>
            </p:cNvPr>
            <p:cNvCxnSpPr>
              <a:cxnSpLocks/>
              <a:stCxn id="47" idx="4"/>
            </p:cNvCxnSpPr>
            <p:nvPr/>
          </p:nvCxnSpPr>
          <p:spPr>
            <a:xfrm>
              <a:off x="4035099" y="1952257"/>
              <a:ext cx="0" cy="1459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1E36041-9573-B2C3-6BFD-0E6B6D1F1D42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4035099" y="4498576"/>
              <a:ext cx="0" cy="130324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순서도: 데이터 46">
              <a:extLst>
                <a:ext uri="{FF2B5EF4-FFF2-40B4-BE49-F238E27FC236}">
                  <a16:creationId xmlns:a16="http://schemas.microsoft.com/office/drawing/2014/main" id="{F06BCCE8-C85E-06E6-3106-27EC5038FA75}"/>
                </a:ext>
              </a:extLst>
            </p:cNvPr>
            <p:cNvSpPr/>
            <p:nvPr/>
          </p:nvSpPr>
          <p:spPr>
            <a:xfrm>
              <a:off x="2377299" y="1520257"/>
              <a:ext cx="3315600" cy="43200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8B816B-F648-3E86-1F5B-8BCADFDC16F2}"/>
                </a:ext>
              </a:extLst>
            </p:cNvPr>
            <p:cNvSpPr txBox="1"/>
            <p:nvPr/>
          </p:nvSpPr>
          <p:spPr>
            <a:xfrm>
              <a:off x="3480305" y="1585300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RGB image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3E06A1C-B543-1E58-38CE-0C1EFAB9C22E}"/>
              </a:ext>
            </a:extLst>
          </p:cNvPr>
          <p:cNvCxnSpPr>
            <a:stCxn id="47" idx="2"/>
            <a:endCxn id="9" idx="3"/>
          </p:cNvCxnSpPr>
          <p:nvPr/>
        </p:nvCxnSpPr>
        <p:spPr>
          <a:xfrm flipH="1" flipV="1">
            <a:off x="3684518" y="2085163"/>
            <a:ext cx="3363290" cy="6965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1CF79F7-9CD1-367D-4332-27EBFE5A8D42}"/>
              </a:ext>
            </a:extLst>
          </p:cNvPr>
          <p:cNvCxnSpPr>
            <a:stCxn id="36" idx="1"/>
            <a:endCxn id="7" idx="3"/>
          </p:cNvCxnSpPr>
          <p:nvPr/>
        </p:nvCxnSpPr>
        <p:spPr>
          <a:xfrm flipH="1">
            <a:off x="3687457" y="2925328"/>
            <a:ext cx="1173858" cy="105711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5EE9399-29F9-D364-6032-666573C35101}"/>
              </a:ext>
            </a:extLst>
          </p:cNvPr>
          <p:cNvCxnSpPr>
            <a:stCxn id="20" idx="1"/>
            <a:endCxn id="5" idx="3"/>
          </p:cNvCxnSpPr>
          <p:nvPr/>
        </p:nvCxnSpPr>
        <p:spPr>
          <a:xfrm flipH="1">
            <a:off x="3684518" y="5716369"/>
            <a:ext cx="3050365" cy="16334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A88791C-DA75-B7F1-2871-BB4C4AC8E6DA}"/>
              </a:ext>
            </a:extLst>
          </p:cNvPr>
          <p:cNvSpPr txBox="1"/>
          <p:nvPr/>
        </p:nvSpPr>
        <p:spPr>
          <a:xfrm>
            <a:off x="495772" y="1931275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RGB image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216F5C-06C7-0666-4F55-627582D9301B}"/>
              </a:ext>
            </a:extLst>
          </p:cNvPr>
          <p:cNvSpPr txBox="1"/>
          <p:nvPr/>
        </p:nvSpPr>
        <p:spPr>
          <a:xfrm>
            <a:off x="324283" y="3828551"/>
            <a:ext cx="1452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fake NIR image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C5C9108-7752-EB80-D930-69021637CD6F}"/>
              </a:ext>
            </a:extLst>
          </p:cNvPr>
          <p:cNvSpPr txBox="1"/>
          <p:nvPr/>
        </p:nvSpPr>
        <p:spPr>
          <a:xfrm>
            <a:off x="264138" y="5725827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fake NDVI image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슬라이드 번호 개체 틀 73">
            <a:extLst>
              <a:ext uri="{FF2B5EF4-FFF2-40B4-BE49-F238E27FC236}">
                <a16:creationId xmlns:a16="http://schemas.microsoft.com/office/drawing/2014/main" id="{9933FB00-9FC6-39AB-6C58-5C731700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61A581-36F8-145B-3604-E96B4C71A82E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4058CE9-0FC4-AFBA-188C-AA8FB3291872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2984F2D-B560-DBBB-E7D3-D11947B465C2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42431B-53F6-F640-9882-5F99DC3A65D2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42002B-3EB8-9283-DF78-7942A7883245}"/>
              </a:ext>
            </a:extLst>
          </p:cNvPr>
          <p:cNvSpPr txBox="1"/>
          <p:nvPr/>
        </p:nvSpPr>
        <p:spPr>
          <a:xfrm>
            <a:off x="191654" y="364538"/>
            <a:ext cx="838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생장 모니터링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RGB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이미지를 이용한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NDVI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추정 알고리즘</a:t>
            </a:r>
          </a:p>
        </p:txBody>
      </p:sp>
    </p:spTree>
    <p:extLst>
      <p:ext uri="{BB962C8B-B14F-4D97-AF65-F5344CB8AC3E}">
        <p14:creationId xmlns:p14="http://schemas.microsoft.com/office/powerpoint/2010/main" val="288299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6E7ECBD-A716-B457-E794-B90086E7E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86852"/>
              </p:ext>
            </p:extLst>
          </p:nvPr>
        </p:nvGraphicFramePr>
        <p:xfrm>
          <a:off x="399144" y="1282514"/>
          <a:ext cx="5810897" cy="53214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9253">
                  <a:extLst>
                    <a:ext uri="{9D8B030D-6E8A-4147-A177-3AD203B41FA5}">
                      <a16:colId xmlns:a16="http://schemas.microsoft.com/office/drawing/2014/main" val="2364181771"/>
                    </a:ext>
                  </a:extLst>
                </a:gridCol>
                <a:gridCol w="2055822">
                  <a:extLst>
                    <a:ext uri="{9D8B030D-6E8A-4147-A177-3AD203B41FA5}">
                      <a16:colId xmlns:a16="http://schemas.microsoft.com/office/drawing/2014/main" val="2087492524"/>
                    </a:ext>
                  </a:extLst>
                </a:gridCol>
                <a:gridCol w="2055822">
                  <a:extLst>
                    <a:ext uri="{9D8B030D-6E8A-4147-A177-3AD203B41FA5}">
                      <a16:colId xmlns:a16="http://schemas.microsoft.com/office/drawing/2014/main" val="1168799906"/>
                    </a:ext>
                  </a:extLst>
                </a:gridCol>
              </a:tblGrid>
              <a:tr h="1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RGB image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20104948"/>
                  </a:ext>
                </a:extLst>
              </a:tr>
              <a:tr h="1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real NDVI image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622965525"/>
                  </a:ext>
                </a:extLst>
              </a:tr>
              <a:tr h="1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fake NDVI image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66724021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FD0E65F-44B3-1B1D-A2BF-5E4974BCC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232717"/>
              </p:ext>
            </p:extLst>
          </p:nvPr>
        </p:nvGraphicFramePr>
        <p:xfrm>
          <a:off x="6397361" y="3046732"/>
          <a:ext cx="5395495" cy="1543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099">
                  <a:extLst>
                    <a:ext uri="{9D8B030D-6E8A-4147-A177-3AD203B41FA5}">
                      <a16:colId xmlns:a16="http://schemas.microsoft.com/office/drawing/2014/main" val="1451773827"/>
                    </a:ext>
                  </a:extLst>
                </a:gridCol>
                <a:gridCol w="1079099">
                  <a:extLst>
                    <a:ext uri="{9D8B030D-6E8A-4147-A177-3AD203B41FA5}">
                      <a16:colId xmlns:a16="http://schemas.microsoft.com/office/drawing/2014/main" val="1976243833"/>
                    </a:ext>
                  </a:extLst>
                </a:gridCol>
                <a:gridCol w="1079099">
                  <a:extLst>
                    <a:ext uri="{9D8B030D-6E8A-4147-A177-3AD203B41FA5}">
                      <a16:colId xmlns:a16="http://schemas.microsoft.com/office/drawing/2014/main" val="905172592"/>
                    </a:ext>
                  </a:extLst>
                </a:gridCol>
                <a:gridCol w="1079099">
                  <a:extLst>
                    <a:ext uri="{9D8B030D-6E8A-4147-A177-3AD203B41FA5}">
                      <a16:colId xmlns:a16="http://schemas.microsoft.com/office/drawing/2014/main" val="998538972"/>
                    </a:ext>
                  </a:extLst>
                </a:gridCol>
                <a:gridCol w="1079099">
                  <a:extLst>
                    <a:ext uri="{9D8B030D-6E8A-4147-A177-3AD203B41FA5}">
                      <a16:colId xmlns:a16="http://schemas.microsoft.com/office/drawing/2014/main" val="4214259378"/>
                    </a:ext>
                  </a:extLst>
                </a:gridCol>
              </a:tblGrid>
              <a:tr h="40343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Min.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Max.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Avg.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STDev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33233"/>
                  </a:ext>
                </a:extLst>
              </a:tr>
              <a:tr h="570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전체 이미지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0.84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0.31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0.16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626493"/>
                  </a:ext>
                </a:extLst>
              </a:tr>
              <a:tr h="570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좌측 상단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0.76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0.30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0.03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0.09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76721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C44798-5228-4806-C30B-F16562D0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0E69F0-3AC8-D23D-6467-0374BAD4180E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F1D0F8-F764-05C6-FA3A-0FAC199AC0E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906093-DF0E-501E-A2D1-0382D584FB7C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0B1ED-59DD-A5F0-7AC0-AE82C6A5AA8B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BFD07-0851-6C74-980D-FBBCB586AF43}"/>
              </a:ext>
            </a:extLst>
          </p:cNvPr>
          <p:cNvSpPr txBox="1"/>
          <p:nvPr/>
        </p:nvSpPr>
        <p:spPr>
          <a:xfrm>
            <a:off x="191654" y="364538"/>
            <a:ext cx="4903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생장 모니터링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NDVI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산출 평가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4B9739-41CD-702B-7F69-FF3062FEB009}"/>
              </a:ext>
            </a:extLst>
          </p:cNvPr>
          <p:cNvGrpSpPr/>
          <p:nvPr/>
        </p:nvGrpSpPr>
        <p:grpSpPr>
          <a:xfrm>
            <a:off x="6397361" y="2587135"/>
            <a:ext cx="3335875" cy="307777"/>
            <a:chOff x="4161749" y="6339573"/>
            <a:chExt cx="3335875" cy="307777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832AA21D-2A01-25A3-BCFA-3CE61E8BBE91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076BE2-41CB-7040-6D3D-0E6FDA934CCD}"/>
                </a:ext>
              </a:extLst>
            </p:cNvPr>
            <p:cNvSpPr txBox="1"/>
            <p:nvPr/>
          </p:nvSpPr>
          <p:spPr>
            <a:xfrm>
              <a:off x="4366639" y="6339573"/>
              <a:ext cx="3130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실제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NDVI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와 생성된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NDVI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지수의 차이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94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C44798-5228-4806-C30B-F16562D0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0E69F0-3AC8-D23D-6467-0374BAD4180E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F1D0F8-F764-05C6-FA3A-0FAC199AC0E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906093-DF0E-501E-A2D1-0382D584FB7C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0B1ED-59DD-A5F0-7AC0-AE82C6A5AA8B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BFD07-0851-6C74-980D-FBBCB586AF43}"/>
              </a:ext>
            </a:extLst>
          </p:cNvPr>
          <p:cNvSpPr txBox="1"/>
          <p:nvPr/>
        </p:nvSpPr>
        <p:spPr>
          <a:xfrm>
            <a:off x="191654" y="364538"/>
            <a:ext cx="4517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Boot: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처리 구조도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F363EF0-B100-6A5D-D4F3-CD4D9DE97120}"/>
              </a:ext>
            </a:extLst>
          </p:cNvPr>
          <p:cNvGrpSpPr/>
          <p:nvPr/>
        </p:nvGrpSpPr>
        <p:grpSpPr>
          <a:xfrm>
            <a:off x="1650853" y="2030345"/>
            <a:ext cx="8890293" cy="3679165"/>
            <a:chOff x="2146077" y="1847277"/>
            <a:chExt cx="8890293" cy="367916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FAC3087-9756-3640-04F7-66C20723EB14}"/>
                </a:ext>
              </a:extLst>
            </p:cNvPr>
            <p:cNvGrpSpPr/>
            <p:nvPr/>
          </p:nvGrpSpPr>
          <p:grpSpPr>
            <a:xfrm>
              <a:off x="2146077" y="1886919"/>
              <a:ext cx="1456841" cy="3084162"/>
              <a:chOff x="2146077" y="1886919"/>
              <a:chExt cx="1456841" cy="3084162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ABF0552-49FD-0D35-F612-73EDC3DDAE1B}"/>
                  </a:ext>
                </a:extLst>
              </p:cNvPr>
              <p:cNvSpPr/>
              <p:nvPr/>
            </p:nvSpPr>
            <p:spPr>
              <a:xfrm>
                <a:off x="2146077" y="1886919"/>
                <a:ext cx="1456841" cy="308416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C1596A-FAA0-ACEB-E855-F98E637E00E2}"/>
                  </a:ext>
                </a:extLst>
              </p:cNvPr>
              <p:cNvSpPr txBox="1"/>
              <p:nvPr/>
            </p:nvSpPr>
            <p:spPr>
              <a:xfrm>
                <a:off x="2434313" y="3136613"/>
                <a:ext cx="8803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User</a:t>
                </a:r>
              </a:p>
              <a:p>
                <a:pPr algn="ctr"/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(Client)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D321222-4BDA-FDAF-B820-AC05FA48EFB3}"/>
                </a:ext>
              </a:extLst>
            </p:cNvPr>
            <p:cNvGrpSpPr/>
            <p:nvPr/>
          </p:nvGrpSpPr>
          <p:grpSpPr>
            <a:xfrm>
              <a:off x="4617742" y="1890320"/>
              <a:ext cx="1456841" cy="806466"/>
              <a:chOff x="4569389" y="1890320"/>
              <a:chExt cx="1456841" cy="80646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E10496B-A2C6-150D-C9CA-0EB85725FEB1}"/>
                  </a:ext>
                </a:extLst>
              </p:cNvPr>
              <p:cNvSpPr/>
              <p:nvPr/>
            </p:nvSpPr>
            <p:spPr>
              <a:xfrm>
                <a:off x="4569389" y="1890320"/>
                <a:ext cx="1456841" cy="80646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367C694-44DC-12A4-3C83-9D46A6C8B2C9}"/>
                  </a:ext>
                </a:extLst>
              </p:cNvPr>
              <p:cNvGrpSpPr/>
              <p:nvPr/>
            </p:nvGrpSpPr>
            <p:grpSpPr>
              <a:xfrm>
                <a:off x="4732590" y="1993715"/>
                <a:ext cx="1130439" cy="599676"/>
                <a:chOff x="340434" y="3383882"/>
                <a:chExt cx="1130439" cy="599676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1570BE-CE1B-9F70-B8D3-ADF514DA7011}"/>
                    </a:ext>
                  </a:extLst>
                </p:cNvPr>
                <p:cNvSpPr txBox="1"/>
                <p:nvPr/>
              </p:nvSpPr>
              <p:spPr>
                <a:xfrm>
                  <a:off x="340434" y="3383882"/>
                  <a:ext cx="113043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Controller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3766EB6-DCDC-4F57-CD28-B3EBD3EA977F}"/>
                    </a:ext>
                  </a:extLst>
                </p:cNvPr>
                <p:cNvSpPr txBox="1"/>
                <p:nvPr/>
              </p:nvSpPr>
              <p:spPr>
                <a:xfrm>
                  <a:off x="536000" y="3675781"/>
                  <a:ext cx="7393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Servelt</a:t>
                  </a:r>
                  <a:endPara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46F98DE-A7F0-769A-7906-3309DA887A30}"/>
                </a:ext>
              </a:extLst>
            </p:cNvPr>
            <p:cNvGrpSpPr/>
            <p:nvPr/>
          </p:nvGrpSpPr>
          <p:grpSpPr>
            <a:xfrm>
              <a:off x="4623894" y="4164060"/>
              <a:ext cx="1456841" cy="806466"/>
              <a:chOff x="4569389" y="4164060"/>
              <a:chExt cx="1456841" cy="806466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6F3A861-27D3-25A9-6CB6-374B555B089E}"/>
                  </a:ext>
                </a:extLst>
              </p:cNvPr>
              <p:cNvSpPr/>
              <p:nvPr/>
            </p:nvSpPr>
            <p:spPr>
              <a:xfrm>
                <a:off x="4569389" y="4164060"/>
                <a:ext cx="1456841" cy="80646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97B3BA-3FAD-4FFD-0F94-C7688C667AD6}"/>
                  </a:ext>
                </a:extLst>
              </p:cNvPr>
              <p:cNvSpPr txBox="1"/>
              <p:nvPr/>
            </p:nvSpPr>
            <p:spPr>
              <a:xfrm>
                <a:off x="4969033" y="4398016"/>
                <a:ext cx="6575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View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7D1611C-FAD6-1AD3-BBD8-0F90C950FA58}"/>
                </a:ext>
              </a:extLst>
            </p:cNvPr>
            <p:cNvGrpSpPr/>
            <p:nvPr/>
          </p:nvGrpSpPr>
          <p:grpSpPr>
            <a:xfrm>
              <a:off x="7101711" y="4164060"/>
              <a:ext cx="1456841" cy="806466"/>
              <a:chOff x="6837779" y="4164060"/>
              <a:chExt cx="1456841" cy="80646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289FFE4-DF51-1B59-BECC-39411C515484}"/>
                  </a:ext>
                </a:extLst>
              </p:cNvPr>
              <p:cNvSpPr/>
              <p:nvPr/>
            </p:nvSpPr>
            <p:spPr>
              <a:xfrm>
                <a:off x="6837779" y="4164060"/>
                <a:ext cx="1456841" cy="80646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96277875-7E69-8A60-EB1C-D09378437FA3}"/>
                  </a:ext>
                </a:extLst>
              </p:cNvPr>
              <p:cNvGrpSpPr/>
              <p:nvPr/>
            </p:nvGrpSpPr>
            <p:grpSpPr>
              <a:xfrm>
                <a:off x="7068306" y="4267455"/>
                <a:ext cx="995786" cy="599676"/>
                <a:chOff x="407761" y="3383882"/>
                <a:chExt cx="995786" cy="59967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21D10C6-8DD5-547E-CC4A-D11BCE975645}"/>
                    </a:ext>
                  </a:extLst>
                </p:cNvPr>
                <p:cNvSpPr txBox="1"/>
                <p:nvPr/>
              </p:nvSpPr>
              <p:spPr>
                <a:xfrm>
                  <a:off x="507949" y="3383882"/>
                  <a:ext cx="7954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Model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CB66A77-1636-42A1-FC8D-E1D4E97DE343}"/>
                    </a:ext>
                  </a:extLst>
                </p:cNvPr>
                <p:cNvSpPr txBox="1"/>
                <p:nvPr/>
              </p:nvSpPr>
              <p:spPr>
                <a:xfrm>
                  <a:off x="407761" y="3675781"/>
                  <a:ext cx="9957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Java Bean</a:t>
                  </a:r>
                  <a:endPara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AE8FDD2-6589-F8E0-6359-4E6975D8123F}"/>
                </a:ext>
              </a:extLst>
            </p:cNvPr>
            <p:cNvGrpSpPr/>
            <p:nvPr/>
          </p:nvGrpSpPr>
          <p:grpSpPr>
            <a:xfrm>
              <a:off x="9579529" y="4164060"/>
              <a:ext cx="1456841" cy="806466"/>
              <a:chOff x="9106169" y="4164060"/>
              <a:chExt cx="1456841" cy="80646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BD943C3-3C35-27BE-6459-6FAC5CEE7364}"/>
                  </a:ext>
                </a:extLst>
              </p:cNvPr>
              <p:cNvSpPr/>
              <p:nvPr/>
            </p:nvSpPr>
            <p:spPr>
              <a:xfrm>
                <a:off x="9106169" y="4164060"/>
                <a:ext cx="1456841" cy="80646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6F9C59-BE70-9C9C-7856-2A4CD284AA76}"/>
                  </a:ext>
                </a:extLst>
              </p:cNvPr>
              <p:cNvSpPr txBox="1"/>
              <p:nvPr/>
            </p:nvSpPr>
            <p:spPr>
              <a:xfrm>
                <a:off x="9605199" y="4398016"/>
                <a:ext cx="4587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DB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C5EE10-88B8-4BA3-891E-E62A5CDB80C7}"/>
                </a:ext>
              </a:extLst>
            </p:cNvPr>
            <p:cNvSpPr txBox="1"/>
            <p:nvPr/>
          </p:nvSpPr>
          <p:spPr>
            <a:xfrm>
              <a:off x="3751726" y="1847277"/>
              <a:ext cx="715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request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E57387-4F12-1864-1880-DCCF60396EB9}"/>
                </a:ext>
              </a:extLst>
            </p:cNvPr>
            <p:cNvSpPr txBox="1"/>
            <p:nvPr/>
          </p:nvSpPr>
          <p:spPr>
            <a:xfrm>
              <a:off x="3700430" y="4732564"/>
              <a:ext cx="8178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response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D7F6F9-8C79-71C3-D1D0-96C7AEC01225}"/>
                </a:ext>
              </a:extLst>
            </p:cNvPr>
            <p:cNvSpPr txBox="1"/>
            <p:nvPr/>
          </p:nvSpPr>
          <p:spPr>
            <a:xfrm>
              <a:off x="5849255" y="5064777"/>
              <a:ext cx="14718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Application Server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560E2-9B58-F763-B7C0-3D988CA5F8E3}"/>
                </a:ext>
              </a:extLst>
            </p:cNvPr>
            <p:cNvSpPr txBox="1"/>
            <p:nvPr/>
          </p:nvSpPr>
          <p:spPr>
            <a:xfrm>
              <a:off x="9620100" y="5064777"/>
              <a:ext cx="1375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Enterprise Server</a:t>
              </a:r>
            </a:p>
            <a:p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(Data Sources)</a:t>
              </a:r>
              <a:endPara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087947CD-7C07-33E5-BBFD-96A6D8755DCD}"/>
                </a:ext>
              </a:extLst>
            </p:cNvPr>
            <p:cNvSpPr/>
            <p:nvPr/>
          </p:nvSpPr>
          <p:spPr>
            <a:xfrm>
              <a:off x="3740685" y="2124276"/>
              <a:ext cx="747347" cy="338554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1C56065A-9C5C-819B-252C-E7A384839575}"/>
                </a:ext>
              </a:extLst>
            </p:cNvPr>
            <p:cNvSpPr/>
            <p:nvPr/>
          </p:nvSpPr>
          <p:spPr>
            <a:xfrm flipH="1">
              <a:off x="3737160" y="4398016"/>
              <a:ext cx="747347" cy="338554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왼쪽/오른쪽 43">
              <a:extLst>
                <a:ext uri="{FF2B5EF4-FFF2-40B4-BE49-F238E27FC236}">
                  <a16:creationId xmlns:a16="http://schemas.microsoft.com/office/drawing/2014/main" id="{8A7531D1-35DD-345F-1809-83EB4813F621}"/>
                </a:ext>
              </a:extLst>
            </p:cNvPr>
            <p:cNvSpPr/>
            <p:nvPr/>
          </p:nvSpPr>
          <p:spPr>
            <a:xfrm>
              <a:off x="6210794" y="4398093"/>
              <a:ext cx="748800" cy="338400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왼쪽/오른쪽 44">
              <a:extLst>
                <a:ext uri="{FF2B5EF4-FFF2-40B4-BE49-F238E27FC236}">
                  <a16:creationId xmlns:a16="http://schemas.microsoft.com/office/drawing/2014/main" id="{7CFC4A59-4643-4796-ADFC-29E5889DE888}"/>
                </a:ext>
              </a:extLst>
            </p:cNvPr>
            <p:cNvSpPr/>
            <p:nvPr/>
          </p:nvSpPr>
          <p:spPr>
            <a:xfrm>
              <a:off x="8683182" y="4398093"/>
              <a:ext cx="748800" cy="338400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A33E9D83-7902-EDB1-0719-2B22D8258B52}"/>
                </a:ext>
              </a:extLst>
            </p:cNvPr>
            <p:cNvSpPr/>
            <p:nvPr/>
          </p:nvSpPr>
          <p:spPr>
            <a:xfrm rot="19370072">
              <a:off x="6876338" y="2178932"/>
              <a:ext cx="581223" cy="1909197"/>
            </a:xfrm>
            <a:prstGeom prst="down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71D4E1E-370C-F681-6EFB-803D9F0D1548}"/>
              </a:ext>
            </a:extLst>
          </p:cNvPr>
          <p:cNvGrpSpPr/>
          <p:nvPr/>
        </p:nvGrpSpPr>
        <p:grpSpPr>
          <a:xfrm>
            <a:off x="5500472" y="5847143"/>
            <a:ext cx="1191057" cy="307777"/>
            <a:chOff x="4161749" y="6339573"/>
            <a:chExt cx="1191057" cy="307777"/>
          </a:xfrm>
        </p:grpSpPr>
        <p:sp>
          <p:nvSpPr>
            <p:cNvPr id="54" name="다이아몬드 53">
              <a:extLst>
                <a:ext uri="{FF2B5EF4-FFF2-40B4-BE49-F238E27FC236}">
                  <a16:creationId xmlns:a16="http://schemas.microsoft.com/office/drawing/2014/main" id="{DE0B3BAE-11AB-07E1-758D-A7B9DF993B6C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7A1BC2-091F-0066-18AB-364C0DFC3949}"/>
                </a:ext>
              </a:extLst>
            </p:cNvPr>
            <p:cNvSpPr txBox="1"/>
            <p:nvPr/>
          </p:nvSpPr>
          <p:spPr>
            <a:xfrm>
              <a:off x="4366639" y="6339573"/>
              <a:ext cx="986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MVC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패턴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298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C44798-5228-4806-C30B-F16562D0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0E69F0-3AC8-D23D-6467-0374BAD4180E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F1D0F8-F764-05C6-FA3A-0FAC199AC0E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906093-DF0E-501E-A2D1-0382D584FB7C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0B1ED-59DD-A5F0-7AC0-AE82C6A5AA8B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BFD07-0851-6C74-980D-FBBCB586AF43}"/>
              </a:ext>
            </a:extLst>
          </p:cNvPr>
          <p:cNvSpPr txBox="1"/>
          <p:nvPr/>
        </p:nvSpPr>
        <p:spPr>
          <a:xfrm>
            <a:off x="191654" y="364538"/>
            <a:ext cx="444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String Boot: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처리 구조도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60E08-5A96-509D-3B7B-672945246355}"/>
              </a:ext>
            </a:extLst>
          </p:cNvPr>
          <p:cNvSpPr txBox="1"/>
          <p:nvPr/>
        </p:nvSpPr>
        <p:spPr>
          <a:xfrm>
            <a:off x="2979603" y="6048715"/>
            <a:ext cx="6232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MVC 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패턴을 이용하여 </a:t>
            </a:r>
            <a:r>
              <a:rPr lang="en-US" altLang="ko-KR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Controller 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→ </a:t>
            </a:r>
            <a:r>
              <a:rPr lang="en-US" altLang="ko-KR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Service 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→ </a:t>
            </a:r>
            <a:r>
              <a:rPr lang="en-US" altLang="ko-KR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Repository 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구조로 데이터 처리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A6103A-11B8-E624-2823-3445393BF342}"/>
              </a:ext>
            </a:extLst>
          </p:cNvPr>
          <p:cNvGrpSpPr/>
          <p:nvPr/>
        </p:nvGrpSpPr>
        <p:grpSpPr>
          <a:xfrm>
            <a:off x="2692132" y="5411884"/>
            <a:ext cx="1774550" cy="307777"/>
            <a:chOff x="4161749" y="6339573"/>
            <a:chExt cx="1774550" cy="307777"/>
          </a:xfrm>
        </p:grpSpPr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D2BBCA67-2767-39D4-37DC-0F61DB198680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49C287-6CAF-521C-5545-78910B5BEA5C}"/>
                </a:ext>
              </a:extLst>
            </p:cNvPr>
            <p:cNvSpPr txBox="1"/>
            <p:nvPr/>
          </p:nvSpPr>
          <p:spPr>
            <a:xfrm>
              <a:off x="4366639" y="6339573"/>
              <a:ext cx="1569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MVC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패턴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22B1A8-6631-3D2D-7F78-C12C15BE5B19}"/>
              </a:ext>
            </a:extLst>
          </p:cNvPr>
          <p:cNvGrpSpPr/>
          <p:nvPr/>
        </p:nvGrpSpPr>
        <p:grpSpPr>
          <a:xfrm>
            <a:off x="8722235" y="5411883"/>
            <a:ext cx="1401051" cy="307777"/>
            <a:chOff x="4161749" y="6339573"/>
            <a:chExt cx="1401051" cy="307777"/>
          </a:xfrm>
        </p:grpSpPr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D83E8611-8247-7E47-2F6A-F5001E39EFC2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2671FB-46FA-F8E6-8FF0-97182D530C94}"/>
                </a:ext>
              </a:extLst>
            </p:cNvPr>
            <p:cNvSpPr txBox="1"/>
            <p:nvPr/>
          </p:nvSpPr>
          <p:spPr>
            <a:xfrm>
              <a:off x="4366639" y="6339573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연동 결과</a:t>
              </a:r>
            </a:p>
          </p:txBody>
        </p:sp>
      </p:grpSp>
      <p:pic>
        <p:nvPicPr>
          <p:cNvPr id="16" name="그림 1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60C01E91-DF00-ED4D-F029-0A9F28BB3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2" y="1408922"/>
            <a:ext cx="6351991" cy="3852847"/>
          </a:xfrm>
          <a:prstGeom prst="rect">
            <a:avLst/>
          </a:prstGeom>
        </p:spPr>
      </p:pic>
      <p:pic>
        <p:nvPicPr>
          <p:cNvPr id="18" name="그림 1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A1BC9C8-2F3F-7342-A51F-C9B0CEF30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35" y="1408922"/>
            <a:ext cx="4731653" cy="385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C44798-5228-4806-C30B-F16562D0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0E69F0-3AC8-D23D-6467-0374BAD4180E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F1D0F8-F764-05C6-FA3A-0FAC199AC0E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906093-DF0E-501E-A2D1-0382D584FB7C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0B1ED-59DD-A5F0-7AC0-AE82C6A5AA8B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BFD07-0851-6C74-980D-FBBCB586AF43}"/>
              </a:ext>
            </a:extLst>
          </p:cNvPr>
          <p:cNvSpPr txBox="1"/>
          <p:nvPr/>
        </p:nvSpPr>
        <p:spPr>
          <a:xfrm>
            <a:off x="191654" y="364538"/>
            <a:ext cx="3767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Boot: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D3436D-9CBE-944F-BD9E-2FEA2D59FF49}"/>
              </a:ext>
            </a:extLst>
          </p:cNvPr>
          <p:cNvGrpSpPr/>
          <p:nvPr/>
        </p:nvGrpSpPr>
        <p:grpSpPr>
          <a:xfrm>
            <a:off x="5118957" y="6339573"/>
            <a:ext cx="1954087" cy="307777"/>
            <a:chOff x="4161749" y="6339573"/>
            <a:chExt cx="1954087" cy="307777"/>
          </a:xfrm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29D1B678-02F3-5102-EAAB-1853C550D67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32CED4-A389-276D-B924-0E9F07D3EE17}"/>
                </a:ext>
              </a:extLst>
            </p:cNvPr>
            <p:cNvSpPr txBox="1"/>
            <p:nvPr/>
          </p:nvSpPr>
          <p:spPr>
            <a:xfrm>
              <a:off x="4366639" y="6339573"/>
              <a:ext cx="17491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데이터베이스 테이블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E12B0F1-5004-FF33-3E63-B754E91C8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" r="655"/>
          <a:stretch/>
        </p:blipFill>
        <p:spPr>
          <a:xfrm>
            <a:off x="4236720" y="1176420"/>
            <a:ext cx="3718560" cy="50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7AB5-128D-4CC9-3984-46A00227F698}"/>
              </a:ext>
            </a:extLst>
          </p:cNvPr>
          <p:cNvSpPr txBox="1"/>
          <p:nvPr/>
        </p:nvSpPr>
        <p:spPr>
          <a:xfrm>
            <a:off x="5665434" y="681135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9540F6-3B45-1C87-BA13-12F104597195}"/>
              </a:ext>
            </a:extLst>
          </p:cNvPr>
          <p:cNvGrpSpPr/>
          <p:nvPr/>
        </p:nvGrpSpPr>
        <p:grpSpPr>
          <a:xfrm>
            <a:off x="1299283" y="2051156"/>
            <a:ext cx="2809847" cy="811763"/>
            <a:chOff x="1299283" y="2051156"/>
            <a:chExt cx="2809847" cy="811763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5175FE3-DBAC-0B85-13D4-680AB5147D85}"/>
                </a:ext>
              </a:extLst>
            </p:cNvPr>
            <p:cNvSpPr/>
            <p:nvPr/>
          </p:nvSpPr>
          <p:spPr>
            <a:xfrm>
              <a:off x="1299283" y="2051156"/>
              <a:ext cx="811763" cy="81176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73FF37-F4BE-510C-889D-C80FA5E84543}"/>
                </a:ext>
              </a:extLst>
            </p:cNvPr>
            <p:cNvSpPr txBox="1"/>
            <p:nvPr/>
          </p:nvSpPr>
          <p:spPr>
            <a:xfrm>
              <a:off x="2409626" y="2256982"/>
              <a:ext cx="1699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구성도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E726004-00F2-9172-ADA1-6368D874C8E5}"/>
              </a:ext>
            </a:extLst>
          </p:cNvPr>
          <p:cNvGrpSpPr/>
          <p:nvPr/>
        </p:nvGrpSpPr>
        <p:grpSpPr>
          <a:xfrm>
            <a:off x="1299283" y="3089740"/>
            <a:ext cx="3675469" cy="811763"/>
            <a:chOff x="1299283" y="3086854"/>
            <a:chExt cx="3675469" cy="81176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2E716AC-23E8-2C46-92C8-55A20709688A}"/>
                </a:ext>
              </a:extLst>
            </p:cNvPr>
            <p:cNvSpPr/>
            <p:nvPr/>
          </p:nvSpPr>
          <p:spPr>
            <a:xfrm>
              <a:off x="1299283" y="3086854"/>
              <a:ext cx="811763" cy="81176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01D083-038C-5E85-8C98-709DD1903C95}"/>
                </a:ext>
              </a:extLst>
            </p:cNvPr>
            <p:cNvSpPr txBox="1"/>
            <p:nvPr/>
          </p:nvSpPr>
          <p:spPr>
            <a:xfrm>
              <a:off x="2409626" y="3292680"/>
              <a:ext cx="2565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기능목록 및 설명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B2DDF4-4E13-6AD9-6612-5A6BDC8B7E78}"/>
              </a:ext>
            </a:extLst>
          </p:cNvPr>
          <p:cNvGrpSpPr/>
          <p:nvPr/>
        </p:nvGrpSpPr>
        <p:grpSpPr>
          <a:xfrm>
            <a:off x="6827719" y="2051156"/>
            <a:ext cx="4396820" cy="811763"/>
            <a:chOff x="1299283" y="4128323"/>
            <a:chExt cx="4396820" cy="81176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44D0D6D-08DA-9EBF-3DC3-9580AB8EFF6B}"/>
                </a:ext>
              </a:extLst>
            </p:cNvPr>
            <p:cNvSpPr/>
            <p:nvPr/>
          </p:nvSpPr>
          <p:spPr>
            <a:xfrm>
              <a:off x="1299283" y="4128323"/>
              <a:ext cx="811763" cy="81176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DB3A5C-94B5-3F0A-1EAA-09C5AB135ECB}"/>
                </a:ext>
              </a:extLst>
            </p:cNvPr>
            <p:cNvSpPr txBox="1"/>
            <p:nvPr/>
          </p:nvSpPr>
          <p:spPr>
            <a:xfrm>
              <a:off x="2409626" y="4334149"/>
              <a:ext cx="32864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성능</a:t>
              </a:r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요구사항 테스트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8FB4286-6BB2-E8F3-75CE-62C19E18B5B1}"/>
              </a:ext>
            </a:extLst>
          </p:cNvPr>
          <p:cNvGrpSpPr/>
          <p:nvPr/>
        </p:nvGrpSpPr>
        <p:grpSpPr>
          <a:xfrm>
            <a:off x="1299283" y="4128323"/>
            <a:ext cx="4228504" cy="811763"/>
            <a:chOff x="6827721" y="2115508"/>
            <a:chExt cx="4228504" cy="81176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14CF2D9-AE74-0DC9-4B86-19727F491FA4}"/>
                </a:ext>
              </a:extLst>
            </p:cNvPr>
            <p:cNvSpPr/>
            <p:nvPr/>
          </p:nvSpPr>
          <p:spPr>
            <a:xfrm>
              <a:off x="6827721" y="2115508"/>
              <a:ext cx="811763" cy="81176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2262ED-406F-8B2E-1CCE-AB488A7BF5B2}"/>
                </a:ext>
              </a:extLst>
            </p:cNvPr>
            <p:cNvSpPr txBox="1"/>
            <p:nvPr/>
          </p:nvSpPr>
          <p:spPr>
            <a:xfrm>
              <a:off x="7938064" y="2321334"/>
              <a:ext cx="3118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알고리즘 및 설계 방법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2543BB-DA31-4841-8DEE-BD74CD78448E}"/>
              </a:ext>
            </a:extLst>
          </p:cNvPr>
          <p:cNvGrpSpPr/>
          <p:nvPr/>
        </p:nvGrpSpPr>
        <p:grpSpPr>
          <a:xfrm>
            <a:off x="6827721" y="3089740"/>
            <a:ext cx="2328946" cy="811763"/>
            <a:chOff x="6827721" y="3119030"/>
            <a:chExt cx="2328946" cy="811763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EFBB862-88B1-365E-52D7-5B4148B90BBF}"/>
                </a:ext>
              </a:extLst>
            </p:cNvPr>
            <p:cNvSpPr/>
            <p:nvPr/>
          </p:nvSpPr>
          <p:spPr>
            <a:xfrm>
              <a:off x="6827721" y="3119030"/>
              <a:ext cx="811763" cy="81176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26DE58-785A-BECD-27C5-02A8716CFA80}"/>
                </a:ext>
              </a:extLst>
            </p:cNvPr>
            <p:cNvSpPr txBox="1"/>
            <p:nvPr/>
          </p:nvSpPr>
          <p:spPr>
            <a:xfrm>
              <a:off x="7938064" y="3324856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 역할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093CACC-2969-C53B-6042-1132ABA29BC9}"/>
              </a:ext>
            </a:extLst>
          </p:cNvPr>
          <p:cNvGrpSpPr/>
          <p:nvPr/>
        </p:nvGrpSpPr>
        <p:grpSpPr>
          <a:xfrm>
            <a:off x="6827721" y="4128323"/>
            <a:ext cx="3620967" cy="811763"/>
            <a:chOff x="6827721" y="4128323"/>
            <a:chExt cx="3620967" cy="811763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7CBB59D-AD23-11CB-89F2-0B4A4D534E5A}"/>
                </a:ext>
              </a:extLst>
            </p:cNvPr>
            <p:cNvSpPr/>
            <p:nvPr/>
          </p:nvSpPr>
          <p:spPr>
            <a:xfrm>
              <a:off x="6827721" y="4128323"/>
              <a:ext cx="811763" cy="81176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99EA14-CECE-E629-E4D3-BDF5796FA781}"/>
                </a:ext>
              </a:extLst>
            </p:cNvPr>
            <p:cNvSpPr txBox="1"/>
            <p:nvPr/>
          </p:nvSpPr>
          <p:spPr>
            <a:xfrm>
              <a:off x="7938064" y="4334149"/>
              <a:ext cx="2510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데모 </a:t>
              </a:r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</a:t>
              </a: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앞으로의 계획</a:t>
              </a: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41BA3CC-EEBC-A2F6-FC41-2EEE2B97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7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06A4E5E-B966-03EC-5FEC-E41B23533410}"/>
              </a:ext>
            </a:extLst>
          </p:cNvPr>
          <p:cNvGrpSpPr/>
          <p:nvPr/>
        </p:nvGrpSpPr>
        <p:grpSpPr>
          <a:xfrm>
            <a:off x="1153182" y="1771615"/>
            <a:ext cx="9885637" cy="4193091"/>
            <a:chOff x="1264008" y="1454374"/>
            <a:chExt cx="9885637" cy="419309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5C058F1-21B2-65CD-E1B8-4F484D736D45}"/>
                </a:ext>
              </a:extLst>
            </p:cNvPr>
            <p:cNvGrpSpPr/>
            <p:nvPr/>
          </p:nvGrpSpPr>
          <p:grpSpPr>
            <a:xfrm>
              <a:off x="1264008" y="1454374"/>
              <a:ext cx="6920784" cy="4193091"/>
              <a:chOff x="1630552" y="1377890"/>
              <a:chExt cx="6920784" cy="419309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9222FA0-9B9C-3E30-A360-D797F8DC6B38}"/>
                  </a:ext>
                </a:extLst>
              </p:cNvPr>
              <p:cNvGrpSpPr/>
              <p:nvPr/>
            </p:nvGrpSpPr>
            <p:grpSpPr>
              <a:xfrm>
                <a:off x="5403427" y="1377890"/>
                <a:ext cx="3147909" cy="4193090"/>
                <a:chOff x="5080043" y="1025012"/>
                <a:chExt cx="3147909" cy="4193090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0B19B8-E567-4CE0-3943-D11C53A9B9CF}"/>
                    </a:ext>
                  </a:extLst>
                </p:cNvPr>
                <p:cNvSpPr/>
                <p:nvPr/>
              </p:nvSpPr>
              <p:spPr>
                <a:xfrm>
                  <a:off x="5080043" y="1306144"/>
                  <a:ext cx="3147909" cy="3667071"/>
                </a:xfrm>
                <a:prstGeom prst="roundRect">
                  <a:avLst>
                    <a:gd name="adj" fmla="val 9850"/>
                  </a:avLst>
                </a:prstGeom>
                <a:solidFill>
                  <a:srgbClr val="FFABA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9855A83-8F5B-A35B-B529-4F8F31E139BA}"/>
                    </a:ext>
                  </a:extLst>
                </p:cNvPr>
                <p:cNvGrpSpPr/>
                <p:nvPr/>
              </p:nvGrpSpPr>
              <p:grpSpPr>
                <a:xfrm>
                  <a:off x="5573997" y="1025012"/>
                  <a:ext cx="2160000" cy="543600"/>
                  <a:chOff x="5612399" y="1025012"/>
                  <a:chExt cx="2160000" cy="543600"/>
                </a:xfrm>
              </p:grpSpPr>
              <p:sp>
                <p:nvSpPr>
                  <p:cNvPr id="39" name="사각형: 둥근 모서리 38">
                    <a:extLst>
                      <a:ext uri="{FF2B5EF4-FFF2-40B4-BE49-F238E27FC236}">
                        <a16:creationId xmlns:a16="http://schemas.microsoft.com/office/drawing/2014/main" id="{9433D7FD-050F-47B4-E569-88BBB5CA59C1}"/>
                      </a:ext>
                    </a:extLst>
                  </p:cNvPr>
                  <p:cNvSpPr/>
                  <p:nvPr/>
                </p:nvSpPr>
                <p:spPr>
                  <a:xfrm>
                    <a:off x="5612399" y="1025012"/>
                    <a:ext cx="2160000" cy="543600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38F5303-AEAB-57C4-60C3-E2BB2D02D5BF}"/>
                      </a:ext>
                    </a:extLst>
                  </p:cNvPr>
                  <p:cNvSpPr txBox="1"/>
                  <p:nvPr/>
                </p:nvSpPr>
                <p:spPr>
                  <a:xfrm>
                    <a:off x="5971689" y="1096757"/>
                    <a:ext cx="1441421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Dispatcher</a:t>
                    </a:r>
                    <a:endParaRPr lang="ko-KR" altLang="en-US" sz="20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22F78DB2-4250-F305-949B-0C500EB57522}"/>
                    </a:ext>
                  </a:extLst>
                </p:cNvPr>
                <p:cNvGrpSpPr/>
                <p:nvPr/>
              </p:nvGrpSpPr>
              <p:grpSpPr>
                <a:xfrm>
                  <a:off x="5573997" y="4674502"/>
                  <a:ext cx="2160000" cy="543600"/>
                  <a:chOff x="5573997" y="4674502"/>
                  <a:chExt cx="2160000" cy="543600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D5B8E4B6-6E42-6E12-21EE-5DB608B1D4E9}"/>
                      </a:ext>
                    </a:extLst>
                  </p:cNvPr>
                  <p:cNvSpPr/>
                  <p:nvPr/>
                </p:nvSpPr>
                <p:spPr>
                  <a:xfrm>
                    <a:off x="5573997" y="4674502"/>
                    <a:ext cx="2160000" cy="543600"/>
                  </a:xfrm>
                  <a:prstGeom prst="round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9975332-C7C5-D4B2-0DAA-E9389D6D04E5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498" y="4746247"/>
                    <a:ext cx="78899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State</a:t>
                    </a:r>
                    <a:endParaRPr lang="ko-KR" altLang="en-US" sz="20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DD2A33-0693-3B1A-FAB4-A6040D35C446}"/>
                    </a:ext>
                  </a:extLst>
                </p:cNvPr>
                <p:cNvSpPr txBox="1"/>
                <p:nvPr/>
              </p:nvSpPr>
              <p:spPr>
                <a:xfrm rot="5400000">
                  <a:off x="7565620" y="1754174"/>
                  <a:ext cx="8050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Store</a:t>
                  </a:r>
                  <a:endPara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F2B69BC0-8E3A-359B-6409-08E156EBAD83}"/>
                    </a:ext>
                  </a:extLst>
                </p:cNvPr>
                <p:cNvGrpSpPr/>
                <p:nvPr/>
              </p:nvGrpSpPr>
              <p:grpSpPr>
                <a:xfrm>
                  <a:off x="5819530" y="1978124"/>
                  <a:ext cx="1668934" cy="2286867"/>
                  <a:chOff x="5819530" y="1825357"/>
                  <a:chExt cx="1668934" cy="2286867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50A482D3-8B96-1E6E-4A50-9B89BE7AD65A}"/>
                      </a:ext>
                    </a:extLst>
                  </p:cNvPr>
                  <p:cNvSpPr/>
                  <p:nvPr/>
                </p:nvSpPr>
                <p:spPr>
                  <a:xfrm>
                    <a:off x="5819530" y="1825357"/>
                    <a:ext cx="1668934" cy="2286867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9E2CF1F-6288-C965-68A2-2A6ABFCACFBC}"/>
                      </a:ext>
                    </a:extLst>
                  </p:cNvPr>
                  <p:cNvSpPr txBox="1"/>
                  <p:nvPr/>
                </p:nvSpPr>
                <p:spPr>
                  <a:xfrm>
                    <a:off x="6078359" y="2081331"/>
                    <a:ext cx="115127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Reducer</a:t>
                    </a:r>
                    <a:endParaRPr lang="ko-KR" altLang="en-US" sz="20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0FB066D2-C515-C89C-18B8-4C78DA9897D7}"/>
                      </a:ext>
                    </a:extLst>
                  </p:cNvPr>
                  <p:cNvGrpSpPr/>
                  <p:nvPr/>
                </p:nvGrpSpPr>
                <p:grpSpPr>
                  <a:xfrm>
                    <a:off x="5979356" y="2611032"/>
                    <a:ext cx="457200" cy="457200"/>
                    <a:chOff x="5979356" y="2611032"/>
                    <a:chExt cx="457200" cy="457200"/>
                  </a:xfrm>
                </p:grpSpPr>
                <p:sp>
                  <p:nvSpPr>
                    <p:cNvPr id="35" name="사각형: 둥근 모서리 34">
                      <a:extLst>
                        <a:ext uri="{FF2B5EF4-FFF2-40B4-BE49-F238E27FC236}">
                          <a16:creationId xmlns:a16="http://schemas.microsoft.com/office/drawing/2014/main" id="{3A3757CF-9FC0-024F-C536-2DC94AC0FF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9356" y="2611032"/>
                      <a:ext cx="457200" cy="457200"/>
                    </a:xfrm>
                    <a:prstGeom prst="round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262ADC57-A654-7605-876B-22DCF9A6A5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35473" y="2639577"/>
                      <a:ext cx="34496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</p:grp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200642AC-D65F-7083-31EB-B1D3A8191CE2}"/>
                      </a:ext>
                    </a:extLst>
                  </p:cNvPr>
                  <p:cNvGrpSpPr/>
                  <p:nvPr/>
                </p:nvGrpSpPr>
                <p:grpSpPr>
                  <a:xfrm>
                    <a:off x="6333919" y="3466963"/>
                    <a:ext cx="457200" cy="457200"/>
                    <a:chOff x="5979356" y="2611032"/>
                    <a:chExt cx="457200" cy="457200"/>
                  </a:xfrm>
                </p:grpSpPr>
                <p:sp>
                  <p:nvSpPr>
                    <p:cNvPr id="33" name="사각형: 둥근 모서리 32">
                      <a:extLst>
                        <a:ext uri="{FF2B5EF4-FFF2-40B4-BE49-F238E27FC236}">
                          <a16:creationId xmlns:a16="http://schemas.microsoft.com/office/drawing/2014/main" id="{0B0F6A85-3479-6003-AD66-BA8F24FAD7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9356" y="2611032"/>
                      <a:ext cx="457200" cy="457200"/>
                    </a:xfrm>
                    <a:prstGeom prst="round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6381E14-CEAE-4375-D588-BE4A5150D4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35473" y="2639577"/>
                      <a:ext cx="34496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26E428E5-8F62-E2A5-1912-BCD7681C7E77}"/>
                      </a:ext>
                    </a:extLst>
                  </p:cNvPr>
                  <p:cNvGrpSpPr/>
                  <p:nvPr/>
                </p:nvGrpSpPr>
                <p:grpSpPr>
                  <a:xfrm>
                    <a:off x="6890785" y="2972965"/>
                    <a:ext cx="457200" cy="457200"/>
                    <a:chOff x="5979356" y="2611032"/>
                    <a:chExt cx="457200" cy="457200"/>
                  </a:xfrm>
                </p:grpSpPr>
                <p:sp>
                  <p:nvSpPr>
                    <p:cNvPr id="31" name="사각형: 둥근 모서리 30">
                      <a:extLst>
                        <a:ext uri="{FF2B5EF4-FFF2-40B4-BE49-F238E27FC236}">
                          <a16:creationId xmlns:a16="http://schemas.microsoft.com/office/drawing/2014/main" id="{71E37CE6-A312-C3BE-9C79-9FCF78BB7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9356" y="2611032"/>
                      <a:ext cx="457200" cy="457200"/>
                    </a:xfrm>
                    <a:prstGeom prst="round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C7E4615A-EA81-A90F-6ED2-3A352AD4B6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35473" y="2639577"/>
                      <a:ext cx="34496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93C72FD6-18E0-44B3-6BD3-0F9BF16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7129" y="1568612"/>
                  <a:ext cx="0" cy="4026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연결선: 꺾임 23">
                  <a:extLst>
                    <a:ext uri="{FF2B5EF4-FFF2-40B4-BE49-F238E27FC236}">
                      <a16:creationId xmlns:a16="http://schemas.microsoft.com/office/drawing/2014/main" id="{80E853A1-35B2-B2DF-3410-7B684799E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5574660" y="1971219"/>
                  <a:ext cx="856690" cy="2889929"/>
                </a:xfrm>
                <a:prstGeom prst="bentConnector4">
                  <a:avLst>
                    <a:gd name="adj1" fmla="val -26684"/>
                    <a:gd name="adj2" fmla="val 10791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8734BF9F-2BFA-E912-9FC4-3867330FBE8D}"/>
                    </a:ext>
                  </a:extLst>
                </p:cNvPr>
                <p:cNvCxnSpPr>
                  <a:stCxn id="26" idx="2"/>
                  <a:endCxn id="37" idx="0"/>
                </p:cNvCxnSpPr>
                <p:nvPr/>
              </p:nvCxnSpPr>
              <p:spPr>
                <a:xfrm>
                  <a:off x="6653997" y="4264991"/>
                  <a:ext cx="0" cy="40951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CEB1AD2-6752-7684-C7EE-9D8E8290E4B2}"/>
                  </a:ext>
                </a:extLst>
              </p:cNvPr>
              <p:cNvGrpSpPr/>
              <p:nvPr/>
            </p:nvGrpSpPr>
            <p:grpSpPr>
              <a:xfrm>
                <a:off x="1630552" y="1580120"/>
                <a:ext cx="2218267" cy="3788631"/>
                <a:chOff x="1630552" y="1449635"/>
                <a:chExt cx="2218267" cy="3788631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25DE21E0-12C1-477D-C6BF-955BA5A815F6}"/>
                    </a:ext>
                  </a:extLst>
                </p:cNvPr>
                <p:cNvGrpSpPr/>
                <p:nvPr/>
              </p:nvGrpSpPr>
              <p:grpSpPr>
                <a:xfrm>
                  <a:off x="1659685" y="1449635"/>
                  <a:ext cx="2160000" cy="543600"/>
                  <a:chOff x="1480666" y="834290"/>
                  <a:chExt cx="2160000" cy="543600"/>
                </a:xfrm>
              </p:grpSpPr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1DC38F5C-9680-1515-C9B5-7267AAFF0426}"/>
                      </a:ext>
                    </a:extLst>
                  </p:cNvPr>
                  <p:cNvSpPr/>
                  <p:nvPr/>
                </p:nvSpPr>
                <p:spPr>
                  <a:xfrm>
                    <a:off x="1480666" y="834290"/>
                    <a:ext cx="2160000" cy="543600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A9AA670-E8EC-283D-D3B6-37B4C263A8B6}"/>
                      </a:ext>
                    </a:extLst>
                  </p:cNvPr>
                  <p:cNvSpPr txBox="1"/>
                  <p:nvPr/>
                </p:nvSpPr>
                <p:spPr>
                  <a:xfrm>
                    <a:off x="2025904" y="906035"/>
                    <a:ext cx="106952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Actions</a:t>
                    </a:r>
                    <a:endParaRPr lang="ko-KR" altLang="en-US" sz="20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BAA03B3-3F89-F7D0-A0F5-BB7026A1685A}"/>
                    </a:ext>
                  </a:extLst>
                </p:cNvPr>
                <p:cNvGrpSpPr/>
                <p:nvPr/>
              </p:nvGrpSpPr>
              <p:grpSpPr>
                <a:xfrm>
                  <a:off x="1630552" y="2845482"/>
                  <a:ext cx="2218267" cy="2392784"/>
                  <a:chOff x="1422399" y="2687216"/>
                  <a:chExt cx="2218267" cy="2392784"/>
                </a:xfrm>
              </p:grpSpPr>
              <p:sp>
                <p:nvSpPr>
                  <p:cNvPr id="12" name="사각형: 둥근 모서리 11">
                    <a:extLst>
                      <a:ext uri="{FF2B5EF4-FFF2-40B4-BE49-F238E27FC236}">
                        <a16:creationId xmlns:a16="http://schemas.microsoft.com/office/drawing/2014/main" id="{CDA291FE-4D1E-F4D4-FFEE-ADA2C2C95CCC}"/>
                      </a:ext>
                    </a:extLst>
                  </p:cNvPr>
                  <p:cNvSpPr/>
                  <p:nvPr/>
                </p:nvSpPr>
                <p:spPr>
                  <a:xfrm>
                    <a:off x="1422399" y="2687216"/>
                    <a:ext cx="2218267" cy="2392784"/>
                  </a:xfrm>
                  <a:prstGeom prst="roundRect">
                    <a:avLst>
                      <a:gd name="adj" fmla="val 9516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B5DB3DEB-B7AF-1818-9B51-B15CCEB090E5}"/>
                      </a:ext>
                    </a:extLst>
                  </p:cNvPr>
                  <p:cNvGrpSpPr/>
                  <p:nvPr/>
                </p:nvGrpSpPr>
                <p:grpSpPr>
                  <a:xfrm>
                    <a:off x="1676971" y="3190122"/>
                    <a:ext cx="1709122" cy="1386973"/>
                    <a:chOff x="1676970" y="3028890"/>
                    <a:chExt cx="1709122" cy="1386973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1F803897-C72A-A772-C1C8-3FA0357C18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3444" y="3028890"/>
                      <a:ext cx="77617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View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87AC861-7410-93EA-E6D4-F4BA1A03F2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76970" y="3707977"/>
                      <a:ext cx="1709122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React</a:t>
                      </a:r>
                    </a:p>
                    <a:p>
                      <a:pPr algn="ctr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Components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09ABE7E3-40BE-D856-C81A-2CC2BD0042B1}"/>
                    </a:ext>
                  </a:extLst>
                </p:cNvPr>
                <p:cNvCxnSpPr>
                  <a:stCxn id="12" idx="0"/>
                  <a:endCxn id="16" idx="2"/>
                </p:cNvCxnSpPr>
                <p:nvPr/>
              </p:nvCxnSpPr>
              <p:spPr>
                <a:xfrm flipH="1" flipV="1">
                  <a:off x="2739685" y="1993235"/>
                  <a:ext cx="1" cy="8522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연결선: 꺾임 6">
                <a:extLst>
                  <a:ext uri="{FF2B5EF4-FFF2-40B4-BE49-F238E27FC236}">
                    <a16:creationId xmlns:a16="http://schemas.microsoft.com/office/drawing/2014/main" id="{86B5F725-6B68-E0EA-19BA-AE6042BEB44E}"/>
                  </a:ext>
                </a:extLst>
              </p:cNvPr>
              <p:cNvCxnSpPr>
                <a:cxnSpLocks/>
                <a:stCxn id="37" idx="2"/>
                <a:endCxn id="12" idx="2"/>
              </p:cNvCxnSpPr>
              <p:nvPr/>
            </p:nvCxnSpPr>
            <p:spPr>
              <a:xfrm rot="5400000" flipH="1">
                <a:off x="4757419" y="3351019"/>
                <a:ext cx="202229" cy="4237695"/>
              </a:xfrm>
              <a:prstGeom prst="bentConnector3">
                <a:avLst>
                  <a:gd name="adj1" fmla="val -11304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연결선: 꺾임 7">
                <a:extLst>
                  <a:ext uri="{FF2B5EF4-FFF2-40B4-BE49-F238E27FC236}">
                    <a16:creationId xmlns:a16="http://schemas.microsoft.com/office/drawing/2014/main" id="{B29D6495-FE6C-E0EA-F17C-DE148CEEDF0E}"/>
                  </a:ext>
                </a:extLst>
              </p:cNvPr>
              <p:cNvCxnSpPr>
                <a:stCxn id="16" idx="0"/>
                <a:endCxn id="39" idx="0"/>
              </p:cNvCxnSpPr>
              <p:nvPr/>
            </p:nvCxnSpPr>
            <p:spPr>
              <a:xfrm rot="5400000" flipH="1" flipV="1">
                <a:off x="4757418" y="-639843"/>
                <a:ext cx="202230" cy="4237696"/>
              </a:xfrm>
              <a:prstGeom prst="bentConnector3">
                <a:avLst>
                  <a:gd name="adj1" fmla="val 283376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4CFD60-528C-2F14-403B-572452164AD6}"/>
                </a:ext>
              </a:extLst>
            </p:cNvPr>
            <p:cNvSpPr txBox="1"/>
            <p:nvPr/>
          </p:nvSpPr>
          <p:spPr>
            <a:xfrm>
              <a:off x="8639021" y="3130291"/>
              <a:ext cx="2510624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components: View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modules: Actions + Reducer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containers: Dispatcher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35B60CA4-ADB5-AA79-0BC4-586C141C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77626D-A17A-1E69-237B-840438399B55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48AA6F-6473-82A0-CE14-DBB36B71560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3B12B98-CBFB-CF0A-4695-BC2947C4FB38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611858-814C-462A-92A0-AB397C876BF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47C73-5334-E164-BA12-380810FB89B4}"/>
              </a:ext>
            </a:extLst>
          </p:cNvPr>
          <p:cNvSpPr txBox="1"/>
          <p:nvPr/>
        </p:nvSpPr>
        <p:spPr>
          <a:xfrm>
            <a:off x="191654" y="364538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Redux: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글로벌 상태 관리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2AB5DD4-790E-AEC2-B156-7E2DA3469FA9}"/>
              </a:ext>
            </a:extLst>
          </p:cNvPr>
          <p:cNvGrpSpPr/>
          <p:nvPr/>
        </p:nvGrpSpPr>
        <p:grpSpPr>
          <a:xfrm>
            <a:off x="5273646" y="6339573"/>
            <a:ext cx="1644708" cy="307777"/>
            <a:chOff x="4161749" y="6339573"/>
            <a:chExt cx="1644708" cy="307777"/>
          </a:xfrm>
        </p:grpSpPr>
        <p:sp>
          <p:nvSpPr>
            <p:cNvPr id="48" name="다이아몬드 47">
              <a:extLst>
                <a:ext uri="{FF2B5EF4-FFF2-40B4-BE49-F238E27FC236}">
                  <a16:creationId xmlns:a16="http://schemas.microsoft.com/office/drawing/2014/main" id="{E0CDBAE0-5610-ACEE-2E9C-ED872C06B586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3AE9A4-DD1E-0A87-6411-366273637B2C}"/>
                </a:ext>
              </a:extLst>
            </p:cNvPr>
            <p:cNvSpPr txBox="1"/>
            <p:nvPr/>
          </p:nvSpPr>
          <p:spPr>
            <a:xfrm>
              <a:off x="4366639" y="6339573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Redux diagram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910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35B60CA4-ADB5-AA79-0BC4-586C141C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77626D-A17A-1E69-237B-840438399B55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48AA6F-6473-82A0-CE14-DBB36B71560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3B12B98-CBFB-CF0A-4695-BC2947C4FB38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611858-814C-462A-92A0-AB397C876BF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47C73-5334-E164-BA12-380810FB89B4}"/>
              </a:ext>
            </a:extLst>
          </p:cNvPr>
          <p:cNvSpPr txBox="1"/>
          <p:nvPr/>
        </p:nvSpPr>
        <p:spPr>
          <a:xfrm>
            <a:off x="191654" y="364538"/>
            <a:ext cx="3467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Redux: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전체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diagram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35299C9-E97B-FF53-CEE4-B3622D457BA2}"/>
              </a:ext>
            </a:extLst>
          </p:cNvPr>
          <p:cNvGrpSpPr/>
          <p:nvPr/>
        </p:nvGrpSpPr>
        <p:grpSpPr>
          <a:xfrm>
            <a:off x="2433816" y="1168764"/>
            <a:ext cx="7324368" cy="5605053"/>
            <a:chOff x="2160564" y="-35664"/>
            <a:chExt cx="8344440" cy="692323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CC49B2A-EDDA-5B0C-3B01-C24F0D500486}"/>
                </a:ext>
              </a:extLst>
            </p:cNvPr>
            <p:cNvSpPr/>
            <p:nvPr/>
          </p:nvSpPr>
          <p:spPr>
            <a:xfrm>
              <a:off x="2164758" y="-35664"/>
              <a:ext cx="914400" cy="28957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C8F8F5B-6637-DB43-80CD-7D1C89183C34}"/>
                </a:ext>
              </a:extLst>
            </p:cNvPr>
            <p:cNvSpPr/>
            <p:nvPr/>
          </p:nvSpPr>
          <p:spPr>
            <a:xfrm>
              <a:off x="6541178" y="-35663"/>
              <a:ext cx="532722" cy="2169264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0D8F60E-216B-730D-7084-6D2244D91739}"/>
                </a:ext>
              </a:extLst>
            </p:cNvPr>
            <p:cNvSpPr/>
            <p:nvPr/>
          </p:nvSpPr>
          <p:spPr>
            <a:xfrm>
              <a:off x="4833028" y="-35664"/>
              <a:ext cx="1186772" cy="5621124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6DF0F6B-1E1E-7B6C-BDC2-9E01FCB6E682}"/>
                </a:ext>
              </a:extLst>
            </p:cNvPr>
            <p:cNvSpPr/>
            <p:nvPr/>
          </p:nvSpPr>
          <p:spPr>
            <a:xfrm>
              <a:off x="8467768" y="-35664"/>
              <a:ext cx="1240112" cy="1140564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EA0C975-8FBF-6371-B9C4-9CA2DE98855B}"/>
                </a:ext>
              </a:extLst>
            </p:cNvPr>
            <p:cNvSpPr/>
            <p:nvPr/>
          </p:nvSpPr>
          <p:spPr>
            <a:xfrm>
              <a:off x="3498936" y="-35664"/>
              <a:ext cx="878754" cy="546491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4066925-1491-AEA8-BDCF-8212EA4F26BA}"/>
                </a:ext>
              </a:extLst>
            </p:cNvPr>
            <p:cNvSpPr/>
            <p:nvPr/>
          </p:nvSpPr>
          <p:spPr>
            <a:xfrm>
              <a:off x="7388443" y="-35663"/>
              <a:ext cx="747812" cy="2622653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8392C81-674E-C843-DFDB-B02A195AC9B5}"/>
                </a:ext>
              </a:extLst>
            </p:cNvPr>
            <p:cNvSpPr/>
            <p:nvPr/>
          </p:nvSpPr>
          <p:spPr>
            <a:xfrm>
              <a:off x="2160564" y="6186320"/>
              <a:ext cx="8221241" cy="701247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4B2E957-9FFC-12AD-A218-EAB0D9C2FE21}"/>
                </a:ext>
              </a:extLst>
            </p:cNvPr>
            <p:cNvGrpSpPr/>
            <p:nvPr/>
          </p:nvGrpSpPr>
          <p:grpSpPr>
            <a:xfrm>
              <a:off x="9260879" y="1755106"/>
              <a:ext cx="1244125" cy="1260336"/>
              <a:chOff x="10172523" y="1104663"/>
              <a:chExt cx="1244125" cy="1260336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FA5E1BFB-EBBA-06CB-5B92-699401CC8161}"/>
                  </a:ext>
                </a:extLst>
              </p:cNvPr>
              <p:cNvGrpSpPr/>
              <p:nvPr/>
            </p:nvGrpSpPr>
            <p:grpSpPr>
              <a:xfrm>
                <a:off x="10172523" y="1104663"/>
                <a:ext cx="699104" cy="307777"/>
                <a:chOff x="10381805" y="2443637"/>
                <a:chExt cx="699104" cy="307777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676D25E-D7D7-EB39-277E-A96DD7E8162A}"/>
                    </a:ext>
                  </a:extLst>
                </p:cNvPr>
                <p:cNvSpPr txBox="1"/>
                <p:nvPr/>
              </p:nvSpPr>
              <p:spPr>
                <a:xfrm>
                  <a:off x="10482668" y="2443637"/>
                  <a:ext cx="598241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en-US" altLang="ko-KR" sz="14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page</a:t>
                  </a:r>
                  <a:endParaRPr lang="ko-KR" altLang="en-US" sz="14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FD6E1D21-FAA5-AAC2-61D6-D2B8CB0849E9}"/>
                    </a:ext>
                  </a:extLst>
                </p:cNvPr>
                <p:cNvSpPr/>
                <p:nvPr/>
              </p:nvSpPr>
              <p:spPr>
                <a:xfrm>
                  <a:off x="10381805" y="2550626"/>
                  <a:ext cx="93799" cy="937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EA58D43-63D3-810B-97B6-9794FAE850E0}"/>
                  </a:ext>
                </a:extLst>
              </p:cNvPr>
              <p:cNvGrpSpPr/>
              <p:nvPr/>
            </p:nvGrpSpPr>
            <p:grpSpPr>
              <a:xfrm>
                <a:off x="10172523" y="1422183"/>
                <a:ext cx="1244125" cy="307777"/>
                <a:chOff x="10381805" y="2443637"/>
                <a:chExt cx="1244125" cy="307777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F812B16-AF84-1D1F-E23D-475F770D7611}"/>
                    </a:ext>
                  </a:extLst>
                </p:cNvPr>
                <p:cNvSpPr txBox="1"/>
                <p:nvPr/>
              </p:nvSpPr>
              <p:spPr>
                <a:xfrm>
                  <a:off x="10482668" y="2443637"/>
                  <a:ext cx="1143262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en-US" altLang="ko-KR" sz="14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component</a:t>
                  </a:r>
                  <a:endParaRPr lang="ko-KR" altLang="en-US" sz="14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F0F5A2E6-9DD1-FACD-FC75-FCEFE7B49E23}"/>
                    </a:ext>
                  </a:extLst>
                </p:cNvPr>
                <p:cNvSpPr/>
                <p:nvPr/>
              </p:nvSpPr>
              <p:spPr>
                <a:xfrm>
                  <a:off x="10381805" y="2550626"/>
                  <a:ext cx="93799" cy="9379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D69284D-CF30-9ABF-B04E-8C8556BEBEF8}"/>
                  </a:ext>
                </a:extLst>
              </p:cNvPr>
              <p:cNvGrpSpPr/>
              <p:nvPr/>
            </p:nvGrpSpPr>
            <p:grpSpPr>
              <a:xfrm>
                <a:off x="10172523" y="1739703"/>
                <a:ext cx="1069398" cy="307777"/>
                <a:chOff x="10381805" y="2443637"/>
                <a:chExt cx="1069398" cy="30777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6079DE9-D304-D2E8-D210-A520DFAF410F}"/>
                    </a:ext>
                  </a:extLst>
                </p:cNvPr>
                <p:cNvSpPr txBox="1"/>
                <p:nvPr/>
              </p:nvSpPr>
              <p:spPr>
                <a:xfrm>
                  <a:off x="10482668" y="2443637"/>
                  <a:ext cx="968535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en-US" altLang="ko-KR" sz="14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container</a:t>
                  </a:r>
                  <a:endParaRPr lang="ko-KR" altLang="en-US" sz="14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7C30C2B-183E-089C-A259-7E25F168E6E4}"/>
                    </a:ext>
                  </a:extLst>
                </p:cNvPr>
                <p:cNvSpPr/>
                <p:nvPr/>
              </p:nvSpPr>
              <p:spPr>
                <a:xfrm>
                  <a:off x="10381805" y="2550626"/>
                  <a:ext cx="93799" cy="93799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E32481D4-3635-8FF1-75CE-81DACF26B4EC}"/>
                  </a:ext>
                </a:extLst>
              </p:cNvPr>
              <p:cNvGrpSpPr/>
              <p:nvPr/>
            </p:nvGrpSpPr>
            <p:grpSpPr>
              <a:xfrm>
                <a:off x="10172523" y="2057222"/>
                <a:ext cx="917112" cy="307777"/>
                <a:chOff x="10381805" y="2443637"/>
                <a:chExt cx="917112" cy="307777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F18A3C8-5435-0C55-097C-0E981D312F47}"/>
                    </a:ext>
                  </a:extLst>
                </p:cNvPr>
                <p:cNvSpPr txBox="1"/>
                <p:nvPr/>
              </p:nvSpPr>
              <p:spPr>
                <a:xfrm>
                  <a:off x="10482668" y="2443637"/>
                  <a:ext cx="816249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en-US" altLang="ko-KR" sz="14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module</a:t>
                  </a:r>
                  <a:endParaRPr lang="ko-KR" altLang="en-US" sz="14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EA95A293-D895-F06B-2335-E6675B2EE8B1}"/>
                    </a:ext>
                  </a:extLst>
                </p:cNvPr>
                <p:cNvSpPr/>
                <p:nvPr/>
              </p:nvSpPr>
              <p:spPr>
                <a:xfrm>
                  <a:off x="10381805" y="2550626"/>
                  <a:ext cx="93799" cy="9379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59" name="그림 58" descr="스크린샷, 도표, 디자인이(가) 표시된 사진&#10;&#10;자동 생성된 설명">
              <a:extLst>
                <a:ext uri="{FF2B5EF4-FFF2-40B4-BE49-F238E27FC236}">
                  <a16:creationId xmlns:a16="http://schemas.microsoft.com/office/drawing/2014/main" id="{6BE71BC8-6CE6-B18C-F485-DECEF688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316" y="0"/>
              <a:ext cx="8131932" cy="6858000"/>
            </a:xfrm>
            <a:prstGeom prst="rect">
              <a:avLst/>
            </a:prstGeom>
          </p:spPr>
        </p:pic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CBA505D-18AE-ADBD-3E16-58DA2183D945}"/>
              </a:ext>
            </a:extLst>
          </p:cNvPr>
          <p:cNvCxnSpPr>
            <a:stCxn id="59" idx="0"/>
            <a:endCxn id="57" idx="2"/>
          </p:cNvCxnSpPr>
          <p:nvPr/>
        </p:nvCxnSpPr>
        <p:spPr>
          <a:xfrm>
            <a:off x="6043772" y="1197638"/>
            <a:ext cx="0" cy="555224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28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35B60CA4-ADB5-AA79-0BC4-586C141C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77626D-A17A-1E69-237B-840438399B55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48AA6F-6473-82A0-CE14-DBB36B71560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3B12B98-CBFB-CF0A-4695-BC2947C4FB38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611858-814C-462A-92A0-AB397C876BF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47C73-5334-E164-BA12-380810FB89B4}"/>
              </a:ext>
            </a:extLst>
          </p:cNvPr>
          <p:cNvSpPr txBox="1"/>
          <p:nvPr/>
        </p:nvSpPr>
        <p:spPr>
          <a:xfrm>
            <a:off x="191654" y="364538"/>
            <a:ext cx="5977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Redux: </a:t>
            </a:r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관련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container &amp; module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359B715-7939-3A21-6CCE-E840411781FF}"/>
              </a:ext>
            </a:extLst>
          </p:cNvPr>
          <p:cNvGrpSpPr/>
          <p:nvPr/>
        </p:nvGrpSpPr>
        <p:grpSpPr>
          <a:xfrm>
            <a:off x="280487" y="1125727"/>
            <a:ext cx="9812386" cy="5665124"/>
            <a:chOff x="280487" y="1125727"/>
            <a:chExt cx="9812386" cy="5665124"/>
          </a:xfrm>
        </p:grpSpPr>
        <p:pic>
          <p:nvPicPr>
            <p:cNvPr id="5" name="그림 4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943F9736-5989-EDDC-7990-30552E7BE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9078"/>
            <a:stretch/>
          </p:blipFill>
          <p:spPr>
            <a:xfrm>
              <a:off x="280487" y="1125727"/>
              <a:ext cx="4864234" cy="5665124"/>
            </a:xfrm>
            <a:prstGeom prst="rect">
              <a:avLst/>
            </a:prstGeom>
          </p:spPr>
        </p:pic>
        <p:pic>
          <p:nvPicPr>
            <p:cNvPr id="7" name="그림 6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D752AFAE-B554-C1DA-DEE2-5A2BEAEB3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86" b="-1506"/>
            <a:stretch/>
          </p:blipFill>
          <p:spPr>
            <a:xfrm>
              <a:off x="5228639" y="1125727"/>
              <a:ext cx="4864234" cy="5665124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F22AC75-41C8-A014-E93D-AD9A109341E2}"/>
              </a:ext>
            </a:extLst>
          </p:cNvPr>
          <p:cNvGrpSpPr/>
          <p:nvPr/>
        </p:nvGrpSpPr>
        <p:grpSpPr>
          <a:xfrm>
            <a:off x="10217277" y="1125727"/>
            <a:ext cx="1783069" cy="1379821"/>
            <a:chOff x="-8303664" y="245436"/>
            <a:chExt cx="7740956" cy="6111056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5FE3493-7479-D07A-66C6-D09B3166B0E4}"/>
                </a:ext>
              </a:extLst>
            </p:cNvPr>
            <p:cNvGrpSpPr/>
            <p:nvPr/>
          </p:nvGrpSpPr>
          <p:grpSpPr>
            <a:xfrm>
              <a:off x="-8041301" y="498438"/>
              <a:ext cx="7216230" cy="5605053"/>
              <a:chOff x="12000346" y="1431361"/>
              <a:chExt cx="7216230" cy="560505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A2CCE09-0910-352B-731A-C9FBD997C2D7}"/>
                  </a:ext>
                </a:extLst>
              </p:cNvPr>
              <p:cNvSpPr/>
              <p:nvPr/>
            </p:nvSpPr>
            <p:spPr>
              <a:xfrm>
                <a:off x="12004027" y="1431361"/>
                <a:ext cx="802619" cy="2344363"/>
              </a:xfrm>
              <a:prstGeom prst="rect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A56BAFF-68C7-063D-13F6-1C75451DDCDD}"/>
                  </a:ext>
                </a:extLst>
              </p:cNvPr>
              <p:cNvSpPr/>
              <p:nvPr/>
            </p:nvSpPr>
            <p:spPr>
              <a:xfrm>
                <a:off x="15845449" y="1431362"/>
                <a:ext cx="467599" cy="1756238"/>
              </a:xfrm>
              <a:prstGeom prst="rect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7C5A3256-D063-BBF4-ECCD-CD8B935CCBC1}"/>
                  </a:ext>
                </a:extLst>
              </p:cNvPr>
              <p:cNvSpPr/>
              <p:nvPr/>
            </p:nvSpPr>
            <p:spPr>
              <a:xfrm>
                <a:off x="14346113" y="1431361"/>
                <a:ext cx="1041694" cy="4550866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6B43449-23EA-D7B9-D194-BE7FFB96084F}"/>
                  </a:ext>
                </a:extLst>
              </p:cNvPr>
              <p:cNvSpPr/>
              <p:nvPr/>
            </p:nvSpPr>
            <p:spPr>
              <a:xfrm>
                <a:off x="17536521" y="1431361"/>
                <a:ext cx="1088514" cy="923401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E662FFF-4D79-8BE6-C65D-CBAFBDEFDA17}"/>
                  </a:ext>
                </a:extLst>
              </p:cNvPr>
              <p:cNvSpPr/>
              <p:nvPr/>
            </p:nvSpPr>
            <p:spPr>
              <a:xfrm>
                <a:off x="13175108" y="1431361"/>
                <a:ext cx="771330" cy="4424398"/>
              </a:xfrm>
              <a:prstGeom prst="rect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33CA3D8-465B-C09F-67ED-3DA589AC0A04}"/>
                  </a:ext>
                </a:extLst>
              </p:cNvPr>
              <p:cNvSpPr/>
              <p:nvPr/>
            </p:nvSpPr>
            <p:spPr>
              <a:xfrm>
                <a:off x="16589139" y="1431362"/>
                <a:ext cx="656395" cy="2123302"/>
              </a:xfrm>
              <a:prstGeom prst="rect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BD3FA6F5-0128-D7F1-02B8-E0ED3F41DD22}"/>
                  </a:ext>
                </a:extLst>
              </p:cNvPr>
              <p:cNvSpPr/>
              <p:nvPr/>
            </p:nvSpPr>
            <p:spPr>
              <a:xfrm>
                <a:off x="12000346" y="6468684"/>
                <a:ext cx="7216230" cy="567730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8" name="그림 97" descr="스크린샷, 도표, 디자인이(가) 표시된 사진&#10;&#10;자동 생성된 설명">
                <a:extLst>
                  <a:ext uri="{FF2B5EF4-FFF2-40B4-BE49-F238E27FC236}">
                    <a16:creationId xmlns:a16="http://schemas.microsoft.com/office/drawing/2014/main" id="{E1AD633A-C0F0-4A3B-6752-FC445185E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1383" y="1460235"/>
                <a:ext cx="7137838" cy="5552242"/>
              </a:xfrm>
              <a:prstGeom prst="rect">
                <a:avLst/>
              </a:prstGeom>
            </p:spPr>
          </p:pic>
        </p:grp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DCC375E-3B7C-526B-31E4-DEB1BBDD75D3}"/>
                </a:ext>
              </a:extLst>
            </p:cNvPr>
            <p:cNvSpPr/>
            <p:nvPr/>
          </p:nvSpPr>
          <p:spPr>
            <a:xfrm>
              <a:off x="-8303664" y="245436"/>
              <a:ext cx="7740956" cy="6111056"/>
            </a:xfrm>
            <a:custGeom>
              <a:avLst/>
              <a:gdLst>
                <a:gd name="connsiteX0" fmla="*/ 1281667 w 7740956"/>
                <a:gd name="connsiteY0" fmla="*/ 119102 h 6111056"/>
                <a:gd name="connsiteX1" fmla="*/ 1281667 w 7740956"/>
                <a:gd name="connsiteY1" fmla="*/ 4885364 h 6111056"/>
                <a:gd name="connsiteX2" fmla="*/ 3831374 w 7740956"/>
                <a:gd name="connsiteY2" fmla="*/ 4885364 h 6111056"/>
                <a:gd name="connsiteX3" fmla="*/ 3831374 w 7740956"/>
                <a:gd name="connsiteY3" fmla="*/ 119102 h 6111056"/>
                <a:gd name="connsiteX4" fmla="*/ 0 w 7740956"/>
                <a:gd name="connsiteY4" fmla="*/ 0 h 6111056"/>
                <a:gd name="connsiteX5" fmla="*/ 7740956 w 7740956"/>
                <a:gd name="connsiteY5" fmla="*/ 0 h 6111056"/>
                <a:gd name="connsiteX6" fmla="*/ 7740956 w 7740956"/>
                <a:gd name="connsiteY6" fmla="*/ 6111056 h 6111056"/>
                <a:gd name="connsiteX7" fmla="*/ 0 w 7740956"/>
                <a:gd name="connsiteY7" fmla="*/ 6111056 h 611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0956" h="6111056">
                  <a:moveTo>
                    <a:pt x="1281667" y="119102"/>
                  </a:moveTo>
                  <a:lnTo>
                    <a:pt x="1281667" y="4885364"/>
                  </a:lnTo>
                  <a:lnTo>
                    <a:pt x="3831374" y="4885364"/>
                  </a:lnTo>
                  <a:lnTo>
                    <a:pt x="3831374" y="119102"/>
                  </a:lnTo>
                  <a:close/>
                  <a:moveTo>
                    <a:pt x="0" y="0"/>
                  </a:moveTo>
                  <a:lnTo>
                    <a:pt x="7740956" y="0"/>
                  </a:lnTo>
                  <a:lnTo>
                    <a:pt x="7740956" y="6111056"/>
                  </a:lnTo>
                  <a:lnTo>
                    <a:pt x="0" y="6111056"/>
                  </a:lnTo>
                  <a:close/>
                </a:path>
              </a:pathLst>
            </a:cu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715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35B60CA4-ADB5-AA79-0BC4-586C141C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77626D-A17A-1E69-237B-840438399B55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48AA6F-6473-82A0-CE14-DBB36B71560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3B12B98-CBFB-CF0A-4695-BC2947C4FB38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611858-814C-462A-92A0-AB397C876BF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47C73-5334-E164-BA12-380810FB89B4}"/>
              </a:ext>
            </a:extLst>
          </p:cNvPr>
          <p:cNvSpPr txBox="1"/>
          <p:nvPr/>
        </p:nvSpPr>
        <p:spPr>
          <a:xfrm>
            <a:off x="191654" y="364538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Redux: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프로젝트에 활용한 결과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F661A8-5049-A718-C85C-6B2D6F17E5FC}"/>
              </a:ext>
            </a:extLst>
          </p:cNvPr>
          <p:cNvGrpSpPr/>
          <p:nvPr/>
        </p:nvGrpSpPr>
        <p:grpSpPr>
          <a:xfrm>
            <a:off x="1481561" y="1250096"/>
            <a:ext cx="9228879" cy="4902842"/>
            <a:chOff x="1481559" y="1250096"/>
            <a:chExt cx="9228879" cy="4902842"/>
          </a:xfrm>
        </p:grpSpPr>
        <p:pic>
          <p:nvPicPr>
            <p:cNvPr id="16" name="그림 15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5E23D626-0DC7-391F-4F78-BFEF828A5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559" y="1250096"/>
              <a:ext cx="9228879" cy="490284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FFCBB2-1869-F718-83DB-60FC2DE56679}"/>
                </a:ext>
              </a:extLst>
            </p:cNvPr>
            <p:cNvSpPr/>
            <p:nvPr/>
          </p:nvSpPr>
          <p:spPr>
            <a:xfrm>
              <a:off x="2967964" y="4521096"/>
              <a:ext cx="914400" cy="1753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D1DECC-D8C6-3A6A-4CC0-29A6828B50E1}"/>
                </a:ext>
              </a:extLst>
            </p:cNvPr>
            <p:cNvSpPr/>
            <p:nvPr/>
          </p:nvSpPr>
          <p:spPr>
            <a:xfrm>
              <a:off x="2967964" y="5095136"/>
              <a:ext cx="1626896" cy="1753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388E3EF-8E61-964B-140B-2EE447EC9793}"/>
                </a:ext>
              </a:extLst>
            </p:cNvPr>
            <p:cNvSpPr/>
            <p:nvPr/>
          </p:nvSpPr>
          <p:spPr>
            <a:xfrm>
              <a:off x="8823934" y="3592926"/>
              <a:ext cx="824891" cy="1218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3151976-24E8-82B8-DF8C-E878E7054289}"/>
                </a:ext>
              </a:extLst>
            </p:cNvPr>
            <p:cNvSpPr/>
            <p:nvPr/>
          </p:nvSpPr>
          <p:spPr>
            <a:xfrm>
              <a:off x="8823934" y="4770703"/>
              <a:ext cx="1463066" cy="1218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5EAE24-097C-9211-34C8-0B03831B9796}"/>
              </a:ext>
            </a:extLst>
          </p:cNvPr>
          <p:cNvGrpSpPr/>
          <p:nvPr/>
        </p:nvGrpSpPr>
        <p:grpSpPr>
          <a:xfrm>
            <a:off x="4286998" y="6339573"/>
            <a:ext cx="3618004" cy="307777"/>
            <a:chOff x="4161749" y="6339573"/>
            <a:chExt cx="3618004" cy="307777"/>
          </a:xfrm>
        </p:grpSpPr>
        <p:sp>
          <p:nvSpPr>
            <p:cNvPr id="25" name="다이아몬드 24">
              <a:extLst>
                <a:ext uri="{FF2B5EF4-FFF2-40B4-BE49-F238E27FC236}">
                  <a16:creationId xmlns:a16="http://schemas.microsoft.com/office/drawing/2014/main" id="{258F21DC-B740-7C62-C2C5-8CBF62902676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0F64DB-9116-19DC-A707-C998F409C609}"/>
                </a:ext>
              </a:extLst>
            </p:cNvPr>
            <p:cNvSpPr txBox="1"/>
            <p:nvPr/>
          </p:nvSpPr>
          <p:spPr>
            <a:xfrm>
              <a:off x="4366639" y="6339573"/>
              <a:ext cx="3413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Redux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활용한 글로벌 상태 관리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홈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804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0C6DE-C477-8F29-3EAE-1A059E31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524F3B-F925-2B8A-BDDC-AC2BB3F9D7BA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7A526C-2437-CD06-A84F-E730C1DD129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F3456AC-B6D0-BFB6-F889-32F872CAF6AB}"/>
              </a:ext>
            </a:extLst>
          </p:cNvPr>
          <p:cNvSpPr/>
          <p:nvPr/>
        </p:nvSpPr>
        <p:spPr>
          <a:xfrm>
            <a:off x="9366132" y="6926"/>
            <a:ext cx="2584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42F1D-2676-0E58-D845-3C770CA2467D}"/>
              </a:ext>
            </a:extLst>
          </p:cNvPr>
          <p:cNvSpPr txBox="1"/>
          <p:nvPr/>
        </p:nvSpPr>
        <p:spPr>
          <a:xfrm>
            <a:off x="9402419" y="133066"/>
            <a:ext cx="251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성능 요구사항 테스트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4DC28-2313-626B-F86C-9E2EA7743EF1}"/>
              </a:ext>
            </a:extLst>
          </p:cNvPr>
          <p:cNvSpPr txBox="1"/>
          <p:nvPr/>
        </p:nvSpPr>
        <p:spPr>
          <a:xfrm>
            <a:off x="191654" y="364538"/>
            <a:ext cx="361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페이지 디스플레이 시간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E21A6E-C672-DD52-A09E-DEF1C4196BFC}"/>
              </a:ext>
            </a:extLst>
          </p:cNvPr>
          <p:cNvGrpSpPr/>
          <p:nvPr/>
        </p:nvGrpSpPr>
        <p:grpSpPr>
          <a:xfrm>
            <a:off x="1481561" y="1250096"/>
            <a:ext cx="9228879" cy="4982753"/>
            <a:chOff x="1044125" y="1250096"/>
            <a:chExt cx="10103750" cy="5367617"/>
          </a:xfrm>
        </p:grpSpPr>
        <p:pic>
          <p:nvPicPr>
            <p:cNvPr id="3" name="그림 2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5873387E-6609-5908-26C5-964129616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125" y="1250096"/>
              <a:ext cx="10103750" cy="536761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F2327A-1880-BDC6-D968-C830A0004076}"/>
                </a:ext>
              </a:extLst>
            </p:cNvPr>
            <p:cNvSpPr/>
            <p:nvPr/>
          </p:nvSpPr>
          <p:spPr>
            <a:xfrm>
              <a:off x="7585375" y="6200668"/>
              <a:ext cx="716280" cy="15638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32B6FE-D322-0348-00B6-DE2B9D0BC168}"/>
              </a:ext>
            </a:extLst>
          </p:cNvPr>
          <p:cNvGrpSpPr/>
          <p:nvPr/>
        </p:nvGrpSpPr>
        <p:grpSpPr>
          <a:xfrm>
            <a:off x="3368478" y="6339573"/>
            <a:ext cx="5455045" cy="307777"/>
            <a:chOff x="4161749" y="6339573"/>
            <a:chExt cx="5455045" cy="307777"/>
          </a:xfrm>
        </p:grpSpPr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EBA35D9E-2ADF-0FE5-90CE-419FA506845D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70263-6C7A-7336-8C4A-776A09F77C11}"/>
                </a:ext>
              </a:extLst>
            </p:cNvPr>
            <p:cNvSpPr txBox="1"/>
            <p:nvPr/>
          </p:nvSpPr>
          <p:spPr>
            <a:xfrm>
              <a:off x="4366639" y="6339573"/>
              <a:ext cx="5250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LED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제어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전원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ON/OFF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스위치 클릭 시 웹 페이지 디스플레이 시간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471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0C6DE-C477-8F29-3EAE-1A059E31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524F3B-F925-2B8A-BDDC-AC2BB3F9D7BA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7A526C-2437-CD06-A84F-E730C1DD129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F3456AC-B6D0-BFB6-F889-32F872CAF6AB}"/>
              </a:ext>
            </a:extLst>
          </p:cNvPr>
          <p:cNvSpPr/>
          <p:nvPr/>
        </p:nvSpPr>
        <p:spPr>
          <a:xfrm>
            <a:off x="10813332" y="6926"/>
            <a:ext cx="11376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42F1D-2676-0E58-D845-3C770CA2467D}"/>
              </a:ext>
            </a:extLst>
          </p:cNvPr>
          <p:cNvSpPr txBox="1"/>
          <p:nvPr/>
        </p:nvSpPr>
        <p:spPr>
          <a:xfrm>
            <a:off x="10848973" y="133066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역할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4DC28-2313-626B-F86C-9E2EA7743EF1}"/>
              </a:ext>
            </a:extLst>
          </p:cNvPr>
          <p:cNvSpPr txBox="1"/>
          <p:nvPr/>
        </p:nvSpPr>
        <p:spPr>
          <a:xfrm>
            <a:off x="191654" y="3645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완료된 활동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9B2579-D1A0-BCB4-7CF1-96F7B5DEDB8F}"/>
              </a:ext>
            </a:extLst>
          </p:cNvPr>
          <p:cNvGrpSpPr/>
          <p:nvPr/>
        </p:nvGrpSpPr>
        <p:grpSpPr>
          <a:xfrm>
            <a:off x="523637" y="3925802"/>
            <a:ext cx="5400000" cy="2750400"/>
            <a:chOff x="217941" y="1268494"/>
            <a:chExt cx="5400000" cy="27504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9B140F4-04BA-3F37-FE39-D38FE7044E3E}"/>
                </a:ext>
              </a:extLst>
            </p:cNvPr>
            <p:cNvGrpSpPr/>
            <p:nvPr/>
          </p:nvGrpSpPr>
          <p:grpSpPr>
            <a:xfrm>
              <a:off x="217941" y="1268494"/>
              <a:ext cx="5400000" cy="381600"/>
              <a:chOff x="191654" y="1167939"/>
              <a:chExt cx="5400000" cy="3816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FE05641-876E-8DC6-96A9-C935D397A643}"/>
                  </a:ext>
                </a:extLst>
              </p:cNvPr>
              <p:cNvSpPr/>
              <p:nvPr/>
            </p:nvSpPr>
            <p:spPr>
              <a:xfrm>
                <a:off x="191654" y="1167939"/>
                <a:ext cx="5400000" cy="38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F2DB9D-3241-5C92-8566-3BA350D74616}"/>
                  </a:ext>
                </a:extLst>
              </p:cNvPr>
              <p:cNvSpPr txBox="1"/>
              <p:nvPr/>
            </p:nvSpPr>
            <p:spPr>
              <a:xfrm>
                <a:off x="2406051" y="1204851"/>
                <a:ext cx="9712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장비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이보성</a:t>
                </a:r>
                <a:endParaRPr lang="ko-KR" altLang="en-US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346D3E0-07D5-16D3-3CC7-B46C8F73699E}"/>
                </a:ext>
              </a:extLst>
            </p:cNvPr>
            <p:cNvGrpSpPr/>
            <p:nvPr/>
          </p:nvGrpSpPr>
          <p:grpSpPr>
            <a:xfrm>
              <a:off x="217941" y="1650094"/>
              <a:ext cx="5400000" cy="2368800"/>
              <a:chOff x="217941" y="1650094"/>
              <a:chExt cx="5400000" cy="23688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994FB01-C281-3CBF-64B6-22AA030F532B}"/>
                  </a:ext>
                </a:extLst>
              </p:cNvPr>
              <p:cNvSpPr/>
              <p:nvPr/>
            </p:nvSpPr>
            <p:spPr>
              <a:xfrm>
                <a:off x="217941" y="1650094"/>
                <a:ext cx="5400000" cy="236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6C4D6-39A9-B96A-E88C-EE0C0345DA2E}"/>
                  </a:ext>
                </a:extLst>
              </p:cNvPr>
              <p:cNvSpPr txBox="1"/>
              <p:nvPr/>
            </p:nvSpPr>
            <p:spPr>
              <a:xfrm>
                <a:off x="253941" y="1721369"/>
                <a:ext cx="5328000" cy="2226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스마트팜에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장착 센서 및 모듈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센서 사용을 위한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ADC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칩 및 모듈 선정 및 학습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기존 </a:t>
                </a: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스마트팜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키트에 구현된 기능 분석 및 보완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기존 </a:t>
                </a: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스마트팜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키트 외에 추가적으로 필요한 센서 선정</a:t>
                </a:r>
                <a:b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CO2e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센서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수온센서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DHT22 </a:t>
                </a: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온습도센서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등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관수 시스템 오작동 탐지 및 알람 전송을 위한 큰 규모의 관수 시스템 구축 및 실험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라즈베리파이에서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서버로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JSON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구조의 데이터 송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·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수신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17" name="그림 16" descr="기계, 전자제품, 실내, 전기 배선이(가) 표시된 사진&#10;&#10;자동 생성된 설명">
            <a:extLst>
              <a:ext uri="{FF2B5EF4-FFF2-40B4-BE49-F238E27FC236}">
                <a16:creationId xmlns:a16="http://schemas.microsoft.com/office/drawing/2014/main" id="{F2309E6D-F82A-1F70-EFDD-5F5C9938F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44" y="1320977"/>
            <a:ext cx="3463987" cy="2384448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1FBE3996-DE81-340A-4C2C-3B32117D66E5}"/>
              </a:ext>
            </a:extLst>
          </p:cNvPr>
          <p:cNvGrpSpPr/>
          <p:nvPr/>
        </p:nvGrpSpPr>
        <p:grpSpPr>
          <a:xfrm>
            <a:off x="6268363" y="3925802"/>
            <a:ext cx="5400000" cy="2750400"/>
            <a:chOff x="217941" y="1268494"/>
            <a:chExt cx="5400000" cy="275040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478DBEA-5E59-2341-6F05-B76CA4E09022}"/>
                </a:ext>
              </a:extLst>
            </p:cNvPr>
            <p:cNvGrpSpPr/>
            <p:nvPr/>
          </p:nvGrpSpPr>
          <p:grpSpPr>
            <a:xfrm>
              <a:off x="217941" y="1268494"/>
              <a:ext cx="5400000" cy="381600"/>
              <a:chOff x="191654" y="1167939"/>
              <a:chExt cx="5400000" cy="38160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9F0DC1E-BC9C-5748-0E82-8AAEFA0A4154}"/>
                  </a:ext>
                </a:extLst>
              </p:cNvPr>
              <p:cNvSpPr/>
              <p:nvPr/>
            </p:nvSpPr>
            <p:spPr>
              <a:xfrm>
                <a:off x="191654" y="1167939"/>
                <a:ext cx="5400000" cy="38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F55818-A5EF-5193-E12E-38EAD1B53DA5}"/>
                  </a:ext>
                </a:extLst>
              </p:cNvPr>
              <p:cNvSpPr txBox="1"/>
              <p:nvPr/>
            </p:nvSpPr>
            <p:spPr>
              <a:xfrm>
                <a:off x="1382271" y="1204851"/>
                <a:ext cx="30187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작물 생장 모니터링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마하나로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이지원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18A1F15-FB18-ADEA-FF87-2A1512420410}"/>
                </a:ext>
              </a:extLst>
            </p:cNvPr>
            <p:cNvGrpSpPr/>
            <p:nvPr/>
          </p:nvGrpSpPr>
          <p:grpSpPr>
            <a:xfrm>
              <a:off x="217941" y="1650094"/>
              <a:ext cx="5400000" cy="2368800"/>
              <a:chOff x="217941" y="1650094"/>
              <a:chExt cx="5400000" cy="2368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1694070-098D-DCB6-4C38-2AE0DB62E137}"/>
                  </a:ext>
                </a:extLst>
              </p:cNvPr>
              <p:cNvSpPr/>
              <p:nvPr/>
            </p:nvSpPr>
            <p:spPr>
              <a:xfrm>
                <a:off x="217941" y="1650094"/>
                <a:ext cx="5400000" cy="236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C81206-9F0D-EFE1-0E8E-3C2863C8E519}"/>
                  </a:ext>
                </a:extLst>
              </p:cNvPr>
              <p:cNvSpPr txBox="1"/>
              <p:nvPr/>
            </p:nvSpPr>
            <p:spPr>
              <a:xfrm>
                <a:off x="253941" y="1721369"/>
                <a:ext cx="5328000" cy="1374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기존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RGB image to NIR image translation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논문 및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Pix2Pix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</a:t>
                </a:r>
                <a:r>
                  <a:rPr lang="en-US" altLang="ko-KR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CycleGAN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학습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Pix2Pix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</a:t>
                </a:r>
                <a:r>
                  <a:rPr lang="en-US" altLang="ko-KR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CycleGAN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이용한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RGB image to NIR image translation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학습 및 성능 평가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해당 내용을 토대로 한 논문 작성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41" name="그림 40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0EF32DBD-1D8B-106C-5EFA-59082D9542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" b="52192"/>
          <a:stretch/>
        </p:blipFill>
        <p:spPr>
          <a:xfrm>
            <a:off x="7026432" y="1297856"/>
            <a:ext cx="3883863" cy="23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70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0C6DE-C477-8F29-3EAE-1A059E31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524F3B-F925-2B8A-BDDC-AC2BB3F9D7BA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7A526C-2437-CD06-A84F-E730C1DD129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F3456AC-B6D0-BFB6-F889-32F872CAF6AB}"/>
              </a:ext>
            </a:extLst>
          </p:cNvPr>
          <p:cNvSpPr/>
          <p:nvPr/>
        </p:nvSpPr>
        <p:spPr>
          <a:xfrm>
            <a:off x="10813332" y="6926"/>
            <a:ext cx="11376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42F1D-2676-0E58-D845-3C770CA2467D}"/>
              </a:ext>
            </a:extLst>
          </p:cNvPr>
          <p:cNvSpPr txBox="1"/>
          <p:nvPr/>
        </p:nvSpPr>
        <p:spPr>
          <a:xfrm>
            <a:off x="10848973" y="133066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역할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4DC28-2313-626B-F86C-9E2EA7743EF1}"/>
              </a:ext>
            </a:extLst>
          </p:cNvPr>
          <p:cNvSpPr txBox="1"/>
          <p:nvPr/>
        </p:nvSpPr>
        <p:spPr>
          <a:xfrm>
            <a:off x="191654" y="364538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완료된 활동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9B2579-D1A0-BCB4-7CF1-96F7B5DEDB8F}"/>
              </a:ext>
            </a:extLst>
          </p:cNvPr>
          <p:cNvGrpSpPr/>
          <p:nvPr/>
        </p:nvGrpSpPr>
        <p:grpSpPr>
          <a:xfrm>
            <a:off x="523637" y="3925802"/>
            <a:ext cx="5400000" cy="2750400"/>
            <a:chOff x="217941" y="1268494"/>
            <a:chExt cx="5400000" cy="27504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9B140F4-04BA-3F37-FE39-D38FE7044E3E}"/>
                </a:ext>
              </a:extLst>
            </p:cNvPr>
            <p:cNvGrpSpPr/>
            <p:nvPr/>
          </p:nvGrpSpPr>
          <p:grpSpPr>
            <a:xfrm>
              <a:off x="217941" y="1268494"/>
              <a:ext cx="5400000" cy="381600"/>
              <a:chOff x="191654" y="1167939"/>
              <a:chExt cx="5400000" cy="38160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FE05641-876E-8DC6-96A9-C935D397A643}"/>
                  </a:ext>
                </a:extLst>
              </p:cNvPr>
              <p:cNvSpPr/>
              <p:nvPr/>
            </p:nvSpPr>
            <p:spPr>
              <a:xfrm>
                <a:off x="191654" y="1167939"/>
                <a:ext cx="5400000" cy="38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F2DB9D-3241-5C92-8566-3BA350D74616}"/>
                  </a:ext>
                </a:extLst>
              </p:cNvPr>
              <p:cNvSpPr txBox="1"/>
              <p:nvPr/>
            </p:nvSpPr>
            <p:spPr>
              <a:xfrm>
                <a:off x="1852749" y="1204851"/>
                <a:ext cx="20778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백엔드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홍성민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마하나로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346D3E0-07D5-16D3-3CC7-B46C8F73699E}"/>
                </a:ext>
              </a:extLst>
            </p:cNvPr>
            <p:cNvGrpSpPr/>
            <p:nvPr/>
          </p:nvGrpSpPr>
          <p:grpSpPr>
            <a:xfrm>
              <a:off x="217941" y="1650094"/>
              <a:ext cx="5400000" cy="2368800"/>
              <a:chOff x="217941" y="1650094"/>
              <a:chExt cx="5400000" cy="23688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994FB01-C281-3CBF-64B6-22AA030F532B}"/>
                  </a:ext>
                </a:extLst>
              </p:cNvPr>
              <p:cNvSpPr/>
              <p:nvPr/>
            </p:nvSpPr>
            <p:spPr>
              <a:xfrm>
                <a:off x="217941" y="1650094"/>
                <a:ext cx="5400000" cy="236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6C4D6-39A9-B96A-E88C-EE0C0345DA2E}"/>
                  </a:ext>
                </a:extLst>
              </p:cNvPr>
              <p:cNvSpPr txBox="1"/>
              <p:nvPr/>
            </p:nvSpPr>
            <p:spPr>
              <a:xfrm>
                <a:off x="253941" y="1721369"/>
                <a:ext cx="5328000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SpringBoot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 학습</a:t>
                </a:r>
                <a:b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MVC,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내장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Tomcat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서버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스프링 컨테이너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JDBC, JPA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등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SpringBoot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MySQL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연동하여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test JSON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파일을 처리하는 기능 구현</a:t>
                </a:r>
                <a:b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JPA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내부에서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JDBC API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사용하여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SQL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호출하고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DB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통신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FBE3996-DE81-340A-4C2C-3B32117D66E5}"/>
              </a:ext>
            </a:extLst>
          </p:cNvPr>
          <p:cNvGrpSpPr/>
          <p:nvPr/>
        </p:nvGrpSpPr>
        <p:grpSpPr>
          <a:xfrm>
            <a:off x="6268363" y="3925802"/>
            <a:ext cx="5400000" cy="2750400"/>
            <a:chOff x="217941" y="1268494"/>
            <a:chExt cx="5400000" cy="275040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478DBEA-5E59-2341-6F05-B76CA4E09022}"/>
                </a:ext>
              </a:extLst>
            </p:cNvPr>
            <p:cNvGrpSpPr/>
            <p:nvPr/>
          </p:nvGrpSpPr>
          <p:grpSpPr>
            <a:xfrm>
              <a:off x="217941" y="1268494"/>
              <a:ext cx="5400000" cy="381600"/>
              <a:chOff x="191654" y="1167939"/>
              <a:chExt cx="5400000" cy="38160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9F0DC1E-BC9C-5748-0E82-8AAEFA0A4154}"/>
                  </a:ext>
                </a:extLst>
              </p:cNvPr>
              <p:cNvSpPr/>
              <p:nvPr/>
            </p:nvSpPr>
            <p:spPr>
              <a:xfrm>
                <a:off x="191654" y="1167939"/>
                <a:ext cx="5400000" cy="38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DF55818-A5EF-5193-E12E-38EAD1B53DA5}"/>
                  </a:ext>
                </a:extLst>
              </p:cNvPr>
              <p:cNvSpPr txBox="1"/>
              <p:nvPr/>
            </p:nvSpPr>
            <p:spPr>
              <a:xfrm>
                <a:off x="2073167" y="1204851"/>
                <a:ext cx="16369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프론트엔드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: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이지원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18A1F15-FB18-ADEA-FF87-2A1512420410}"/>
                </a:ext>
              </a:extLst>
            </p:cNvPr>
            <p:cNvGrpSpPr/>
            <p:nvPr/>
          </p:nvGrpSpPr>
          <p:grpSpPr>
            <a:xfrm>
              <a:off x="217941" y="1650094"/>
              <a:ext cx="5400000" cy="2368800"/>
              <a:chOff x="217941" y="1650094"/>
              <a:chExt cx="5400000" cy="23688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1694070-098D-DCB6-4C38-2AE0DB62E137}"/>
                  </a:ext>
                </a:extLst>
              </p:cNvPr>
              <p:cNvSpPr/>
              <p:nvPr/>
            </p:nvSpPr>
            <p:spPr>
              <a:xfrm>
                <a:off x="217941" y="1650094"/>
                <a:ext cx="5400000" cy="2368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C81206-9F0D-EFE1-0E8E-3C2863C8E519}"/>
                  </a:ext>
                </a:extLst>
              </p:cNvPr>
              <p:cNvSpPr txBox="1"/>
              <p:nvPr/>
            </p:nvSpPr>
            <p:spPr>
              <a:xfrm>
                <a:off x="253941" y="1721369"/>
                <a:ext cx="5328000" cy="1374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React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및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React-Router, Redux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학습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React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활용하여 웹 페이지 화면 구성 및 기능 구현</a:t>
                </a:r>
                <a:b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회원가입 및 로그인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작물 생장 상태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&amp; </a:t>
                </a: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스마트팜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내부 환경 및 시스템 상태 확인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스마트팜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시스템 제어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Redux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활용하여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React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내의 글로벌 상태 관리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B826DCF3-5FFD-50B9-BE5A-6CC20C293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7" r="6673" b="24132"/>
          <a:stretch/>
        </p:blipFill>
        <p:spPr>
          <a:xfrm>
            <a:off x="1491644" y="1297856"/>
            <a:ext cx="3463987" cy="2384448"/>
          </a:xfrm>
          <a:prstGeom prst="rect">
            <a:avLst/>
          </a:prstGeom>
        </p:spPr>
      </p:pic>
      <p:pic>
        <p:nvPicPr>
          <p:cNvPr id="16" name="그림 15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A8852657-342C-C687-DBF9-3E190DD1A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9" t="39706" r="31944" b="17445"/>
          <a:stretch/>
        </p:blipFill>
        <p:spPr>
          <a:xfrm>
            <a:off x="7026431" y="1297856"/>
            <a:ext cx="3883863" cy="238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2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3504EF-F6F4-E8B0-AA76-494937E7C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22" y="1282514"/>
            <a:ext cx="9497553" cy="529387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0C6DE-C477-8F29-3EAE-1A059E31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524F3B-F925-2B8A-BDDC-AC2BB3F9D7BA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7A526C-2437-CD06-A84F-E730C1DD129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F3456AC-B6D0-BFB6-F889-32F872CAF6AB}"/>
              </a:ext>
            </a:extLst>
          </p:cNvPr>
          <p:cNvSpPr/>
          <p:nvPr/>
        </p:nvSpPr>
        <p:spPr>
          <a:xfrm>
            <a:off x="11198532" y="6926"/>
            <a:ext cx="7524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42F1D-2676-0E58-D845-3C770CA2467D}"/>
              </a:ext>
            </a:extLst>
          </p:cNvPr>
          <p:cNvSpPr txBox="1"/>
          <p:nvPr/>
        </p:nvSpPr>
        <p:spPr>
          <a:xfrm>
            <a:off x="11234735" y="13306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데모</a:t>
            </a: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ADD4DC28-2313-626B-F86C-9E2EA7743EF1}"/>
              </a:ext>
            </a:extLst>
          </p:cNvPr>
          <p:cNvSpPr txBox="1"/>
          <p:nvPr/>
        </p:nvSpPr>
        <p:spPr>
          <a:xfrm>
            <a:off x="191654" y="364538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868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A47D2B-4D9F-1626-6F54-788FD50D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77" y="1236837"/>
            <a:ext cx="9994108" cy="53022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0C6DE-C477-8F29-3EAE-1A059E31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524F3B-F925-2B8A-BDDC-AC2BB3F9D7BA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7A526C-2437-CD06-A84F-E730C1DD129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F3456AC-B6D0-BFB6-F889-32F872CAF6AB}"/>
              </a:ext>
            </a:extLst>
          </p:cNvPr>
          <p:cNvSpPr/>
          <p:nvPr/>
        </p:nvSpPr>
        <p:spPr>
          <a:xfrm>
            <a:off x="9909732" y="6926"/>
            <a:ext cx="20412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42F1D-2676-0E58-D845-3C770CA2467D}"/>
              </a:ext>
            </a:extLst>
          </p:cNvPr>
          <p:cNvSpPr txBox="1"/>
          <p:nvPr/>
        </p:nvSpPr>
        <p:spPr>
          <a:xfrm>
            <a:off x="9945928" y="133066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데모 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앞으로의 계획</a:t>
            </a: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ADD4DC28-2313-626B-F86C-9E2EA7743EF1}"/>
              </a:ext>
            </a:extLst>
          </p:cNvPr>
          <p:cNvSpPr txBox="1"/>
          <p:nvPr/>
        </p:nvSpPr>
        <p:spPr>
          <a:xfrm>
            <a:off x="191654" y="364538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</a:t>
            </a:r>
          </a:p>
        </p:txBody>
      </p:sp>
    </p:spTree>
    <p:extLst>
      <p:ext uri="{BB962C8B-B14F-4D97-AF65-F5344CB8AC3E}">
        <p14:creationId xmlns:p14="http://schemas.microsoft.com/office/powerpoint/2010/main" val="2705980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C0C6DE-C477-8F29-3EAE-1A059E31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524F3B-F925-2B8A-BDDC-AC2BB3F9D7BA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7A526C-2437-CD06-A84F-E730C1DD129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4DC28-2313-626B-F86C-9E2EA7743EF1}"/>
              </a:ext>
            </a:extLst>
          </p:cNvPr>
          <p:cNvSpPr txBox="1"/>
          <p:nvPr/>
        </p:nvSpPr>
        <p:spPr>
          <a:xfrm>
            <a:off x="191654" y="364538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앞으로의 계획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0E9F00D-903C-D9AF-D938-1111D329D4D4}"/>
              </a:ext>
            </a:extLst>
          </p:cNvPr>
          <p:cNvGrpSpPr/>
          <p:nvPr/>
        </p:nvGrpSpPr>
        <p:grpSpPr>
          <a:xfrm>
            <a:off x="523637" y="1499240"/>
            <a:ext cx="5400000" cy="2322000"/>
            <a:chOff x="507833" y="1623287"/>
            <a:chExt cx="5400000" cy="23220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B1A19C4-E317-0263-DCA3-F334AB57CB03}"/>
                </a:ext>
              </a:extLst>
            </p:cNvPr>
            <p:cNvGrpSpPr/>
            <p:nvPr/>
          </p:nvGrpSpPr>
          <p:grpSpPr>
            <a:xfrm>
              <a:off x="507833" y="1623287"/>
              <a:ext cx="5400000" cy="381600"/>
              <a:chOff x="191654" y="1167939"/>
              <a:chExt cx="5400000" cy="38160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4DD5093-F104-AAA2-0B62-374833B17D5A}"/>
                  </a:ext>
                </a:extLst>
              </p:cNvPr>
              <p:cNvSpPr/>
              <p:nvPr/>
            </p:nvSpPr>
            <p:spPr>
              <a:xfrm>
                <a:off x="191654" y="1167939"/>
                <a:ext cx="5400000" cy="38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28E5147-BAFD-13AA-01C4-6CB25CD05528}"/>
                  </a:ext>
                </a:extLst>
              </p:cNvPr>
              <p:cNvSpPr txBox="1"/>
              <p:nvPr/>
            </p:nvSpPr>
            <p:spPr>
              <a:xfrm>
                <a:off x="2631005" y="1204851"/>
                <a:ext cx="5212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장비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093CC9F-6FFA-EB4E-D21A-4EB648B8A3DF}"/>
                </a:ext>
              </a:extLst>
            </p:cNvPr>
            <p:cNvGrpSpPr/>
            <p:nvPr/>
          </p:nvGrpSpPr>
          <p:grpSpPr>
            <a:xfrm>
              <a:off x="507833" y="2004887"/>
              <a:ext cx="5400000" cy="1940400"/>
              <a:chOff x="507833" y="2004887"/>
              <a:chExt cx="5400000" cy="194040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DCD8574-09EC-F68F-AE0C-FB49585AB85C}"/>
                  </a:ext>
                </a:extLst>
              </p:cNvPr>
              <p:cNvSpPr/>
              <p:nvPr/>
            </p:nvSpPr>
            <p:spPr>
              <a:xfrm>
                <a:off x="507833" y="2004887"/>
                <a:ext cx="5400000" cy="1940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89C67C-05DB-5D5F-2146-B33A741CE17A}"/>
                  </a:ext>
                </a:extLst>
              </p:cNvPr>
              <p:cNvSpPr txBox="1"/>
              <p:nvPr/>
            </p:nvSpPr>
            <p:spPr>
              <a:xfrm>
                <a:off x="543833" y="2077406"/>
                <a:ext cx="5328000" cy="1795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스마트팜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외부 수조의 수위를 측정하기 위한 적합한 방법 탐색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스마트팜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모든 센서 및 모듈 </a:t>
                </a: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라즈베리파이로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연결</a:t>
                </a:r>
                <a:b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회로도 작성 후 연결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RGB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카메라를 통해 촬영한 이미지 서버로 전송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스마트팜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제어를 위한 컨트롤 패널 제작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스마트팜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기능 구현 및 시스템 통합 후 테스트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3EDFCE0-932D-52BA-9ADC-98E02D6E4C3A}"/>
              </a:ext>
            </a:extLst>
          </p:cNvPr>
          <p:cNvGrpSpPr/>
          <p:nvPr/>
        </p:nvGrpSpPr>
        <p:grpSpPr>
          <a:xfrm>
            <a:off x="6268365" y="1499240"/>
            <a:ext cx="5400000" cy="2322000"/>
            <a:chOff x="507833" y="1623287"/>
            <a:chExt cx="5400000" cy="23220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8850429-07C6-44A2-7846-4BBB97441EC1}"/>
                </a:ext>
              </a:extLst>
            </p:cNvPr>
            <p:cNvGrpSpPr/>
            <p:nvPr/>
          </p:nvGrpSpPr>
          <p:grpSpPr>
            <a:xfrm>
              <a:off x="507833" y="1623287"/>
              <a:ext cx="5400000" cy="381600"/>
              <a:chOff x="191654" y="1167939"/>
              <a:chExt cx="5400000" cy="38160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F9B1C1-D7F0-BB36-5632-A7ACE0D4B503}"/>
                  </a:ext>
                </a:extLst>
              </p:cNvPr>
              <p:cNvSpPr/>
              <p:nvPr/>
            </p:nvSpPr>
            <p:spPr>
              <a:xfrm>
                <a:off x="191654" y="1167939"/>
                <a:ext cx="5400000" cy="38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2BA63E-736A-9411-3DBA-1DA8EFDFA961}"/>
                  </a:ext>
                </a:extLst>
              </p:cNvPr>
              <p:cNvSpPr txBox="1"/>
              <p:nvPr/>
            </p:nvSpPr>
            <p:spPr>
              <a:xfrm>
                <a:off x="2076369" y="1204851"/>
                <a:ext cx="1630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작물 생장 모니터링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BE1D1A-6563-A774-669F-D73A8A0B80E8}"/>
                </a:ext>
              </a:extLst>
            </p:cNvPr>
            <p:cNvGrpSpPr/>
            <p:nvPr/>
          </p:nvGrpSpPr>
          <p:grpSpPr>
            <a:xfrm>
              <a:off x="507833" y="2004887"/>
              <a:ext cx="5400000" cy="1940400"/>
              <a:chOff x="507833" y="2004887"/>
              <a:chExt cx="5400000" cy="194040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3C69C79-5314-CAAB-A419-4DF307CD7031}"/>
                  </a:ext>
                </a:extLst>
              </p:cNvPr>
              <p:cNvSpPr/>
              <p:nvPr/>
            </p:nvSpPr>
            <p:spPr>
              <a:xfrm>
                <a:off x="507833" y="2004887"/>
                <a:ext cx="5400000" cy="1940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2ADE16B-7A1C-3C3C-81EE-25C38E231012}"/>
                  </a:ext>
                </a:extLst>
              </p:cNvPr>
              <p:cNvSpPr txBox="1"/>
              <p:nvPr/>
            </p:nvSpPr>
            <p:spPr>
              <a:xfrm>
                <a:off x="543833" y="2077406"/>
                <a:ext cx="5328000" cy="84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CycleGAN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성능 향상을 위한 방안 탐색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해당 프로젝트에 적용하여 사용자에게 작물 생장 상태에 대한 정보 제공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6C68238-7D92-A017-8DE2-92F32397C5CC}"/>
              </a:ext>
            </a:extLst>
          </p:cNvPr>
          <p:cNvGrpSpPr/>
          <p:nvPr/>
        </p:nvGrpSpPr>
        <p:grpSpPr>
          <a:xfrm>
            <a:off x="523637" y="4049396"/>
            <a:ext cx="5400000" cy="2322000"/>
            <a:chOff x="507833" y="1623287"/>
            <a:chExt cx="5400000" cy="232200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E035ED0-AAF9-B55C-F9DA-237265868F02}"/>
                </a:ext>
              </a:extLst>
            </p:cNvPr>
            <p:cNvGrpSpPr/>
            <p:nvPr/>
          </p:nvGrpSpPr>
          <p:grpSpPr>
            <a:xfrm>
              <a:off x="507833" y="1623287"/>
              <a:ext cx="5400000" cy="381600"/>
              <a:chOff x="191654" y="1167939"/>
              <a:chExt cx="5400000" cy="381600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905209-75AB-F2AB-9F7A-5B20279BAD3A}"/>
                  </a:ext>
                </a:extLst>
              </p:cNvPr>
              <p:cNvSpPr/>
              <p:nvPr/>
            </p:nvSpPr>
            <p:spPr>
              <a:xfrm>
                <a:off x="191654" y="1167939"/>
                <a:ext cx="5400000" cy="38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EE1A013-200E-E815-4CE0-11A0A0BADBFC}"/>
                  </a:ext>
                </a:extLst>
              </p:cNvPr>
              <p:cNvSpPr txBox="1"/>
              <p:nvPr/>
            </p:nvSpPr>
            <p:spPr>
              <a:xfrm>
                <a:off x="2546848" y="1204851"/>
                <a:ext cx="6896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백엔드</a:t>
                </a:r>
                <a:endParaRPr lang="ko-KR" altLang="en-US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BAF57BB-FFDC-99DE-E63B-C0B5F710F298}"/>
                </a:ext>
              </a:extLst>
            </p:cNvPr>
            <p:cNvGrpSpPr/>
            <p:nvPr/>
          </p:nvGrpSpPr>
          <p:grpSpPr>
            <a:xfrm>
              <a:off x="507833" y="2004887"/>
              <a:ext cx="5400000" cy="1940400"/>
              <a:chOff x="507833" y="2004887"/>
              <a:chExt cx="5400000" cy="194040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DE73268-5F2A-365A-A035-DC714AF0402D}"/>
                  </a:ext>
                </a:extLst>
              </p:cNvPr>
              <p:cNvSpPr/>
              <p:nvPr/>
            </p:nvSpPr>
            <p:spPr>
              <a:xfrm>
                <a:off x="507833" y="2004887"/>
                <a:ext cx="5400000" cy="1940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A6434D-4352-EA22-A378-16C9CDC18FA1}"/>
                  </a:ext>
                </a:extLst>
              </p:cNvPr>
              <p:cNvSpPr txBox="1"/>
              <p:nvPr/>
            </p:nvSpPr>
            <p:spPr>
              <a:xfrm>
                <a:off x="543833" y="2077406"/>
                <a:ext cx="5328000" cy="62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Flask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↔ </a:t>
                </a:r>
                <a:r>
                  <a:rPr lang="en-US" altLang="ko-KR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SpringBoot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↔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React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연동하는 작업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서버 배포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FF16F2F-8E12-1170-0B35-FA6634B4CD52}"/>
              </a:ext>
            </a:extLst>
          </p:cNvPr>
          <p:cNvGrpSpPr/>
          <p:nvPr/>
        </p:nvGrpSpPr>
        <p:grpSpPr>
          <a:xfrm>
            <a:off x="6268365" y="4049396"/>
            <a:ext cx="5400000" cy="2322000"/>
            <a:chOff x="507833" y="1623287"/>
            <a:chExt cx="5400000" cy="232200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B193D9E-BEF5-C6CA-329D-4415C1A0BDF4}"/>
                </a:ext>
              </a:extLst>
            </p:cNvPr>
            <p:cNvGrpSpPr/>
            <p:nvPr/>
          </p:nvGrpSpPr>
          <p:grpSpPr>
            <a:xfrm>
              <a:off x="507833" y="1623287"/>
              <a:ext cx="5400000" cy="381600"/>
              <a:chOff x="191654" y="1167939"/>
              <a:chExt cx="5400000" cy="3816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681D04A-71F0-EFED-B5AB-5651EBC78AE8}"/>
                  </a:ext>
                </a:extLst>
              </p:cNvPr>
              <p:cNvSpPr/>
              <p:nvPr/>
            </p:nvSpPr>
            <p:spPr>
              <a:xfrm>
                <a:off x="191654" y="1167939"/>
                <a:ext cx="5400000" cy="38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003D44F-986A-121C-ECCA-D99644FE2706}"/>
                  </a:ext>
                </a:extLst>
              </p:cNvPr>
              <p:cNvSpPr txBox="1"/>
              <p:nvPr/>
            </p:nvSpPr>
            <p:spPr>
              <a:xfrm>
                <a:off x="2378533" y="1204851"/>
                <a:ext cx="10262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프론트엔드</a:t>
                </a:r>
                <a:endParaRPr lang="ko-KR" altLang="en-US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C8CF0FE-1272-80FD-C892-EBEBB9E7ECD7}"/>
                </a:ext>
              </a:extLst>
            </p:cNvPr>
            <p:cNvGrpSpPr/>
            <p:nvPr/>
          </p:nvGrpSpPr>
          <p:grpSpPr>
            <a:xfrm>
              <a:off x="507833" y="2004887"/>
              <a:ext cx="5400000" cy="1940400"/>
              <a:chOff x="507833" y="2004887"/>
              <a:chExt cx="5400000" cy="1940400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E453F6C-FB3A-5FF6-5719-3DC15DCBF807}"/>
                  </a:ext>
                </a:extLst>
              </p:cNvPr>
              <p:cNvSpPr/>
              <p:nvPr/>
            </p:nvSpPr>
            <p:spPr>
              <a:xfrm>
                <a:off x="507833" y="2004887"/>
                <a:ext cx="5400000" cy="1940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331355-7240-2CD5-C882-AB036357399F}"/>
                  </a:ext>
                </a:extLst>
              </p:cNvPr>
              <p:cNvSpPr txBox="1"/>
              <p:nvPr/>
            </p:nvSpPr>
            <p:spPr>
              <a:xfrm>
                <a:off x="543833" y="2077406"/>
                <a:ext cx="5328000" cy="84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React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를 활용하여 웹페이지 화면 구성 및 기능 구현</a:t>
                </a:r>
                <a:b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본인인증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사용자 정보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작물 및 </a:t>
                </a: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스마트팜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설정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게시판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80000" indent="-180000" latinLnBrk="0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서버와 데이터 송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·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수신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EC3E7D-A312-3546-6EEA-E762E136FCFD}"/>
              </a:ext>
            </a:extLst>
          </p:cNvPr>
          <p:cNvSpPr/>
          <p:nvPr/>
        </p:nvSpPr>
        <p:spPr>
          <a:xfrm>
            <a:off x="9909732" y="6926"/>
            <a:ext cx="20412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2926D-66FB-D71B-7F01-9EFB3541A7BE}"/>
              </a:ext>
            </a:extLst>
          </p:cNvPr>
          <p:cNvSpPr txBox="1"/>
          <p:nvPr/>
        </p:nvSpPr>
        <p:spPr>
          <a:xfrm>
            <a:off x="9945928" y="133066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데모 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앞으로의 계획</a:t>
            </a:r>
          </a:p>
        </p:txBody>
      </p:sp>
    </p:spTree>
    <p:extLst>
      <p:ext uri="{BB962C8B-B14F-4D97-AF65-F5344CB8AC3E}">
        <p14:creationId xmlns:p14="http://schemas.microsoft.com/office/powerpoint/2010/main" val="346637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3BE088-23FA-EE6E-79E4-63A291F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036B71-7E95-62F5-70EF-D8E5121F371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F620F-B82B-25C8-3B74-5EC33DBA9CAF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86AF4F-4029-D342-8DA7-BB4798662FBE}"/>
              </a:ext>
            </a:extLst>
          </p:cNvPr>
          <p:cNvSpPr/>
          <p:nvPr/>
        </p:nvSpPr>
        <p:spPr>
          <a:xfrm>
            <a:off x="10473546" y="6926"/>
            <a:ext cx="147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DABEA-5CD0-6262-F319-7C27AED77775}"/>
              </a:ext>
            </a:extLst>
          </p:cNvPr>
          <p:cNvSpPr txBox="1"/>
          <p:nvPr/>
        </p:nvSpPr>
        <p:spPr>
          <a:xfrm>
            <a:off x="10510072" y="1330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527AD-F719-ED95-516E-CC221BBA7BBE}"/>
              </a:ext>
            </a:extLst>
          </p:cNvPr>
          <p:cNvSpPr txBox="1"/>
          <p:nvPr/>
        </p:nvSpPr>
        <p:spPr>
          <a:xfrm>
            <a:off x="191654" y="364538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시스템 구성도</a:t>
            </a:r>
          </a:p>
        </p:txBody>
      </p:sp>
      <p:pic>
        <p:nvPicPr>
          <p:cNvPr id="15" name="그림 1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CA369E3C-7A3D-E477-208E-EBF3733E1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96" y="1451088"/>
            <a:ext cx="11134608" cy="47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65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E7DB58-34F4-E995-4303-7704B0F0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43466-B4A7-2314-8D01-C964A4830A3F}"/>
              </a:ext>
            </a:extLst>
          </p:cNvPr>
          <p:cNvSpPr txBox="1"/>
          <p:nvPr/>
        </p:nvSpPr>
        <p:spPr>
          <a:xfrm>
            <a:off x="4797407" y="3075057"/>
            <a:ext cx="2597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34131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E0F80D-9F3C-D4DD-D603-6CC156980377}"/>
              </a:ext>
            </a:extLst>
          </p:cNvPr>
          <p:cNvSpPr/>
          <p:nvPr/>
        </p:nvSpPr>
        <p:spPr>
          <a:xfrm>
            <a:off x="10473546" y="6926"/>
            <a:ext cx="147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8C7E7-764A-5932-2324-C0C34CF18CD3}"/>
              </a:ext>
            </a:extLst>
          </p:cNvPr>
          <p:cNvSpPr txBox="1"/>
          <p:nvPr/>
        </p:nvSpPr>
        <p:spPr>
          <a:xfrm>
            <a:off x="10510072" y="1330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95C6304-237F-A908-256A-FC8976D29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45849"/>
              </p:ext>
            </p:extLst>
          </p:nvPr>
        </p:nvGraphicFramePr>
        <p:xfrm>
          <a:off x="6445066" y="1292882"/>
          <a:ext cx="5341399" cy="5246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268">
                  <a:extLst>
                    <a:ext uri="{9D8B030D-6E8A-4147-A177-3AD203B41FA5}">
                      <a16:colId xmlns:a16="http://schemas.microsoft.com/office/drawing/2014/main" val="4132846874"/>
                    </a:ext>
                  </a:extLst>
                </a:gridCol>
                <a:gridCol w="1551369">
                  <a:extLst>
                    <a:ext uri="{9D8B030D-6E8A-4147-A177-3AD203B41FA5}">
                      <a16:colId xmlns:a16="http://schemas.microsoft.com/office/drawing/2014/main" val="4034743304"/>
                    </a:ext>
                  </a:extLst>
                </a:gridCol>
                <a:gridCol w="2572762">
                  <a:extLst>
                    <a:ext uri="{9D8B030D-6E8A-4147-A177-3AD203B41FA5}">
                      <a16:colId xmlns:a16="http://schemas.microsoft.com/office/drawing/2014/main" val="4000672166"/>
                    </a:ext>
                  </a:extLst>
                </a:gridCol>
              </a:tblGrid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조도센서</a:t>
                      </a:r>
                    </a:p>
                  </a:txBody>
                  <a:tcPr anchor="ctr">
                    <a:lnL w="12700" cmpd="sng">
                      <a:noFill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내부 빛의 세기를 측정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하기 위한 센서</a:t>
                      </a:r>
                    </a:p>
                  </a:txBody>
                  <a:tcPr anchor="ctr"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58905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토양수분센서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작물이 자라는 화분 속 토양에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포함된 수분의 정도를 측정하기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위한 센서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415376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LCD I2C</a:t>
                      </a: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(16*2, char)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시스템 내부의 장착된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센서들의 값을 표기하기 위한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LCD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15849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서보모터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벽에 설치된 문을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개폐하기 위해 사용되는 회전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모터</a:t>
                      </a:r>
                    </a:p>
                  </a:txBody>
                  <a:tcPr anchor="ctr">
                    <a:lnR w="12700" cmpd="sng">
                      <a:noFill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24683"/>
                  </a:ext>
                </a:extLst>
              </a:tr>
            </a:tbl>
          </a:graphicData>
        </a:graphic>
      </p:graphicFrame>
      <p:pic>
        <p:nvPicPr>
          <p:cNvPr id="6" name="그림 5" descr="컴퓨터, 전자제품, 기계, 실내이(가) 표시된 사진&#10;&#10;자동 생성된 설명">
            <a:extLst>
              <a:ext uri="{FF2B5EF4-FFF2-40B4-BE49-F238E27FC236}">
                <a16:creationId xmlns:a16="http://schemas.microsoft.com/office/drawing/2014/main" id="{7EAF4BC3-F266-017E-86D5-128F60B0B2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3551" r="3565" b="2746"/>
          <a:stretch/>
        </p:blipFill>
        <p:spPr>
          <a:xfrm>
            <a:off x="653144" y="1292882"/>
            <a:ext cx="5229433" cy="52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6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A296FDFC-AD46-EC20-78CA-7D714456A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81589"/>
              </p:ext>
            </p:extLst>
          </p:nvPr>
        </p:nvGraphicFramePr>
        <p:xfrm>
          <a:off x="405534" y="1292882"/>
          <a:ext cx="5341399" cy="5246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268">
                  <a:extLst>
                    <a:ext uri="{9D8B030D-6E8A-4147-A177-3AD203B41FA5}">
                      <a16:colId xmlns:a16="http://schemas.microsoft.com/office/drawing/2014/main" val="4132846874"/>
                    </a:ext>
                  </a:extLst>
                </a:gridCol>
                <a:gridCol w="1551369">
                  <a:extLst>
                    <a:ext uri="{9D8B030D-6E8A-4147-A177-3AD203B41FA5}">
                      <a16:colId xmlns:a16="http://schemas.microsoft.com/office/drawing/2014/main" val="4034743304"/>
                    </a:ext>
                  </a:extLst>
                </a:gridCol>
                <a:gridCol w="2572762">
                  <a:extLst>
                    <a:ext uri="{9D8B030D-6E8A-4147-A177-3AD203B41FA5}">
                      <a16:colId xmlns:a16="http://schemas.microsoft.com/office/drawing/2014/main" val="4000672166"/>
                    </a:ext>
                  </a:extLst>
                </a:gridCol>
              </a:tblGrid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LED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식물의 광합성을 위한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빛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제어하는 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LED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58905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환기팬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실내 공기의 순환을 제어하는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415376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온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·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습도센서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내부 온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습도를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측정하기 위한 센서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15849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수위측정센서</a:t>
                      </a:r>
                    </a:p>
                  </a:txBody>
                  <a:tcPr anchor="ctr">
                    <a:lnL w="12700" cmpd="sng">
                      <a:noFill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외부에 연결된 수조 속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수위를 측정하기 위한 센서</a:t>
                      </a:r>
                    </a:p>
                  </a:txBody>
                  <a:tcPr anchor="ctr">
                    <a:lnR w="12700" cmpd="sng">
                      <a:noFill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2468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구성도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9638157-C47B-5FAA-8622-61957B842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210601"/>
              </p:ext>
            </p:extLst>
          </p:nvPr>
        </p:nvGraphicFramePr>
        <p:xfrm>
          <a:off x="6445067" y="1292882"/>
          <a:ext cx="5341399" cy="5246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268">
                  <a:extLst>
                    <a:ext uri="{9D8B030D-6E8A-4147-A177-3AD203B41FA5}">
                      <a16:colId xmlns:a16="http://schemas.microsoft.com/office/drawing/2014/main" val="4132846874"/>
                    </a:ext>
                  </a:extLst>
                </a:gridCol>
                <a:gridCol w="1551369">
                  <a:extLst>
                    <a:ext uri="{9D8B030D-6E8A-4147-A177-3AD203B41FA5}">
                      <a16:colId xmlns:a16="http://schemas.microsoft.com/office/drawing/2014/main" val="4034743304"/>
                    </a:ext>
                  </a:extLst>
                </a:gridCol>
                <a:gridCol w="2572762">
                  <a:extLst>
                    <a:ext uri="{9D8B030D-6E8A-4147-A177-3AD203B41FA5}">
                      <a16:colId xmlns:a16="http://schemas.microsoft.com/office/drawing/2014/main" val="4000672166"/>
                    </a:ext>
                  </a:extLst>
                </a:gridCol>
              </a:tblGrid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디스플레이</a:t>
                      </a:r>
                    </a:p>
                  </a:txBody>
                  <a:tcPr anchor="ctr">
                    <a:lnL w="12700" cmpd="sng">
                      <a:noFill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스마트팜의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동작을 관리할 수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있는 터치 스크린</a:t>
                      </a:r>
                    </a:p>
                  </a:txBody>
                  <a:tcPr anchor="ctr"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58905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CO2e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센서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내부 온실가스의 양을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측정하기 위한 센서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415376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방수형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온도센서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외부에 연결된 수족 속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수온을 측정하기 위한 센서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15849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12V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전원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아답터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 전원 공급을 위한 </a:t>
                      </a: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아답터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24683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E0F80D-9F3C-D4DD-D603-6CC156980377}"/>
              </a:ext>
            </a:extLst>
          </p:cNvPr>
          <p:cNvSpPr/>
          <p:nvPr/>
        </p:nvSpPr>
        <p:spPr>
          <a:xfrm>
            <a:off x="10473546" y="6926"/>
            <a:ext cx="147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8C7E7-764A-5932-2324-C0C34CF18CD3}"/>
              </a:ext>
            </a:extLst>
          </p:cNvPr>
          <p:cNvSpPr txBox="1"/>
          <p:nvPr/>
        </p:nvSpPr>
        <p:spPr>
          <a:xfrm>
            <a:off x="10510072" y="1330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427291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392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관련 기능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A37CDDEC-1C8E-1B63-D028-B47A948B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39" y="1125811"/>
            <a:ext cx="4027022" cy="2354789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40068CD-6BA1-1FEE-6744-DBA244031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50" y="1125811"/>
            <a:ext cx="4027021" cy="2354567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C858EEE8-15EA-341A-DBBD-D611F84677E3}"/>
              </a:ext>
            </a:extLst>
          </p:cNvPr>
          <p:cNvGrpSpPr/>
          <p:nvPr/>
        </p:nvGrpSpPr>
        <p:grpSpPr>
          <a:xfrm>
            <a:off x="7794236" y="3542798"/>
            <a:ext cx="1399448" cy="307777"/>
            <a:chOff x="4161749" y="6339573"/>
            <a:chExt cx="1399448" cy="307777"/>
          </a:xfrm>
        </p:grpSpPr>
        <p:sp>
          <p:nvSpPr>
            <p:cNvPr id="145" name="다이아몬드 144">
              <a:extLst>
                <a:ext uri="{FF2B5EF4-FFF2-40B4-BE49-F238E27FC236}">
                  <a16:creationId xmlns:a16="http://schemas.microsoft.com/office/drawing/2014/main" id="{0FEFCE93-1E2A-1E0B-BAD2-3344CE7948E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FE6E477-F195-A8A0-5F49-F780E265F59A}"/>
                </a:ext>
              </a:extLst>
            </p:cNvPr>
            <p:cNvSpPr txBox="1"/>
            <p:nvPr/>
          </p:nvSpPr>
          <p:spPr>
            <a:xfrm>
              <a:off x="4366639" y="6339573"/>
              <a:ext cx="1194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회원가입하기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E784F82-0C83-A793-195A-9D6262A99EC0}"/>
              </a:ext>
            </a:extLst>
          </p:cNvPr>
          <p:cNvGrpSpPr/>
          <p:nvPr/>
        </p:nvGrpSpPr>
        <p:grpSpPr>
          <a:xfrm>
            <a:off x="2540083" y="3542799"/>
            <a:ext cx="1231133" cy="307777"/>
            <a:chOff x="4161749" y="6339573"/>
            <a:chExt cx="1231133" cy="307777"/>
          </a:xfrm>
        </p:grpSpPr>
        <p:sp>
          <p:nvSpPr>
            <p:cNvPr id="148" name="다이아몬드 147">
              <a:extLst>
                <a:ext uri="{FF2B5EF4-FFF2-40B4-BE49-F238E27FC236}">
                  <a16:creationId xmlns:a16="http://schemas.microsoft.com/office/drawing/2014/main" id="{5289004A-F839-B907-3118-6F2F18BF80F4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B4B29EF-4D5B-DF43-C462-EECDA7FE2684}"/>
                </a:ext>
              </a:extLst>
            </p:cNvPr>
            <p:cNvSpPr txBox="1"/>
            <p:nvPr/>
          </p:nvSpPr>
          <p:spPr>
            <a:xfrm>
              <a:off x="4366639" y="6339573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로그인하기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79ACD04-67A6-6AF1-BD4D-F80786C40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139" y="4001702"/>
            <a:ext cx="4027402" cy="2354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86D38D-F6E3-4189-09BF-47DF9A61D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50" y="4001702"/>
            <a:ext cx="4027402" cy="235501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9A1F7C8-096C-28DF-A156-BEE2F52924C0}"/>
              </a:ext>
            </a:extLst>
          </p:cNvPr>
          <p:cNvGrpSpPr/>
          <p:nvPr/>
        </p:nvGrpSpPr>
        <p:grpSpPr>
          <a:xfrm>
            <a:off x="2515427" y="6424831"/>
            <a:ext cx="1280826" cy="307777"/>
            <a:chOff x="4161749" y="6339573"/>
            <a:chExt cx="1280826" cy="307777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9EDD0C56-44CE-0E4F-6A36-AA3E9D426C4D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98A8E6-E65B-44FA-0EC9-ED842C832765}"/>
                </a:ext>
              </a:extLst>
            </p:cNvPr>
            <p:cNvSpPr txBox="1"/>
            <p:nvPr/>
          </p:nvSpPr>
          <p:spPr>
            <a:xfrm>
              <a:off x="4366639" y="6339573"/>
              <a:ext cx="1075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아이디 찾기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E89BF9-BD02-64C7-4E42-9C01594FEF2B}"/>
              </a:ext>
            </a:extLst>
          </p:cNvPr>
          <p:cNvGrpSpPr/>
          <p:nvPr/>
        </p:nvGrpSpPr>
        <p:grpSpPr>
          <a:xfrm>
            <a:off x="7871834" y="6424831"/>
            <a:ext cx="1449141" cy="307777"/>
            <a:chOff x="4161749" y="6339573"/>
            <a:chExt cx="1449141" cy="307777"/>
          </a:xfrm>
        </p:grpSpPr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F668C33E-97C9-856F-F1C2-EC4C3FD7A9E5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877844-74FA-EE85-41D6-3EA144BB5CF0}"/>
                </a:ext>
              </a:extLst>
            </p:cNvPr>
            <p:cNvSpPr txBox="1"/>
            <p:nvPr/>
          </p:nvSpPr>
          <p:spPr>
            <a:xfrm>
              <a:off x="4366639" y="6339573"/>
              <a:ext cx="1244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 찾기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21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F025FC06-357F-8BEC-0596-D2FEAE9E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39" y="1125811"/>
            <a:ext cx="4027022" cy="235478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6A9AC55-359D-79F8-303A-45957526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50" y="1130660"/>
            <a:ext cx="4027022" cy="23547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A39BE6-27F6-1CB4-5CBC-AA5CCD4FA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139" y="4001702"/>
            <a:ext cx="4027022" cy="235478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관련 기능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FE48B07-9EDE-F024-7915-E5B683A45DE1}"/>
              </a:ext>
            </a:extLst>
          </p:cNvPr>
          <p:cNvGrpSpPr/>
          <p:nvPr/>
        </p:nvGrpSpPr>
        <p:grpSpPr>
          <a:xfrm>
            <a:off x="2262764" y="3548495"/>
            <a:ext cx="1785772" cy="307777"/>
            <a:chOff x="4161749" y="6339573"/>
            <a:chExt cx="1785772" cy="307777"/>
          </a:xfrm>
        </p:grpSpPr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2011B6C6-27DA-8B39-0A96-A604A4D2A9F8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50C8EE-27C0-7FF6-C3C5-EE0EE24390F7}"/>
                </a:ext>
              </a:extLst>
            </p:cNvPr>
            <p:cNvSpPr txBox="1"/>
            <p:nvPr/>
          </p:nvSpPr>
          <p:spPr>
            <a:xfrm>
              <a:off x="4366639" y="6339573"/>
              <a:ext cx="15808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스마트팜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등록하기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40A660E-F1B9-BF61-0AB0-5D480FA0C725}"/>
              </a:ext>
            </a:extLst>
          </p:cNvPr>
          <p:cNvGrpSpPr/>
          <p:nvPr/>
        </p:nvGrpSpPr>
        <p:grpSpPr>
          <a:xfrm>
            <a:off x="7769390" y="3548495"/>
            <a:ext cx="1449141" cy="307777"/>
            <a:chOff x="4161749" y="6339573"/>
            <a:chExt cx="1449141" cy="307777"/>
          </a:xfrm>
        </p:grpSpPr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8879EC09-3BEA-0CCA-BA01-20ABA952449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672B6A-4331-FA3D-6B96-D5F52E5C89FF}"/>
                </a:ext>
              </a:extLst>
            </p:cNvPr>
            <p:cNvSpPr txBox="1"/>
            <p:nvPr/>
          </p:nvSpPr>
          <p:spPr>
            <a:xfrm>
              <a:off x="4366639" y="6339573"/>
              <a:ext cx="1244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작물 등록하기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39D0B2E-480B-5E35-164E-1019248AA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50" y="4001702"/>
            <a:ext cx="4027022" cy="235478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CAD7328-FBEB-785C-083D-2E0ADC761487}"/>
              </a:ext>
            </a:extLst>
          </p:cNvPr>
          <p:cNvGrpSpPr/>
          <p:nvPr/>
        </p:nvGrpSpPr>
        <p:grpSpPr>
          <a:xfrm>
            <a:off x="1187951" y="6424652"/>
            <a:ext cx="3935398" cy="307777"/>
            <a:chOff x="4161749" y="6339573"/>
            <a:chExt cx="3935398" cy="307777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B5DF1021-D9EB-8C32-C8E3-898BD9E514A2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B017E-22C9-8AC8-34CF-62C624E071C9}"/>
                </a:ext>
              </a:extLst>
            </p:cNvPr>
            <p:cNvSpPr txBox="1"/>
            <p:nvPr/>
          </p:nvSpPr>
          <p:spPr>
            <a:xfrm>
              <a:off x="4366639" y="6339573"/>
              <a:ext cx="3730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작물 생장 상태 및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스마트팜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내부 환경 확인하기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147E9D-8E38-AE13-86BB-05F7C92F2451}"/>
              </a:ext>
            </a:extLst>
          </p:cNvPr>
          <p:cNvGrpSpPr/>
          <p:nvPr/>
        </p:nvGrpSpPr>
        <p:grpSpPr>
          <a:xfrm>
            <a:off x="7130594" y="6424652"/>
            <a:ext cx="2726734" cy="307777"/>
            <a:chOff x="4161749" y="6339573"/>
            <a:chExt cx="2726734" cy="307777"/>
          </a:xfrm>
        </p:grpSpPr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0768ECDD-FB33-A8FB-1B9D-D0D98F8014ED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4B61C2-59C4-B331-18F4-28651CD9E877}"/>
                </a:ext>
              </a:extLst>
            </p:cNvPr>
            <p:cNvSpPr txBox="1"/>
            <p:nvPr/>
          </p:nvSpPr>
          <p:spPr>
            <a:xfrm>
              <a:off x="4366639" y="6339573"/>
              <a:ext cx="2521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스마트팜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시스템 상태 확인하기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27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7065449-A03B-F372-9A60-3763F4149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39" y="1125811"/>
            <a:ext cx="4027022" cy="23547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212D69-D984-301E-6BD3-A154EC64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50" y="1130660"/>
            <a:ext cx="4027022" cy="23547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1B8798-0D9B-5D0D-C3CA-F4F054F63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139" y="4001702"/>
            <a:ext cx="4027022" cy="2354789"/>
          </a:xfrm>
          <a:prstGeom prst="rect">
            <a:avLst/>
          </a:prstGeom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id="{7A4F4DA4-2724-197B-BA13-264F3C39F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629" y="1130660"/>
            <a:ext cx="4028400" cy="2355595"/>
          </a:xfrm>
          <a:prstGeom prst="rect">
            <a:avLst/>
          </a:prstGeom>
        </p:spPr>
      </p:pic>
      <p:pic>
        <p:nvPicPr>
          <p:cNvPr id="311" name="그림 310">
            <a:extLst>
              <a:ext uri="{FF2B5EF4-FFF2-40B4-BE49-F238E27FC236}">
                <a16:creationId xmlns:a16="http://schemas.microsoft.com/office/drawing/2014/main" id="{B746D7E5-B16F-7C96-DAD9-40D730AC5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072" y="1125811"/>
            <a:ext cx="4028400" cy="235747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제어 관련 기능</a:t>
            </a:r>
          </a:p>
        </p:txBody>
      </p:sp>
      <p:grpSp>
        <p:nvGrpSpPr>
          <p:cNvPr id="343" name="그룹 342">
            <a:extLst>
              <a:ext uri="{FF2B5EF4-FFF2-40B4-BE49-F238E27FC236}">
                <a16:creationId xmlns:a16="http://schemas.microsoft.com/office/drawing/2014/main" id="{F2D74B54-4F9D-8478-5F1E-53CA3F36F1F6}"/>
              </a:ext>
            </a:extLst>
          </p:cNvPr>
          <p:cNvGrpSpPr/>
          <p:nvPr/>
        </p:nvGrpSpPr>
        <p:grpSpPr>
          <a:xfrm>
            <a:off x="2444258" y="3548495"/>
            <a:ext cx="1449141" cy="307777"/>
            <a:chOff x="4161749" y="6339573"/>
            <a:chExt cx="1449141" cy="307777"/>
          </a:xfrm>
        </p:grpSpPr>
        <p:sp>
          <p:nvSpPr>
            <p:cNvPr id="344" name="다이아몬드 343">
              <a:extLst>
                <a:ext uri="{FF2B5EF4-FFF2-40B4-BE49-F238E27FC236}">
                  <a16:creationId xmlns:a16="http://schemas.microsoft.com/office/drawing/2014/main" id="{856FFADF-3E2E-32B8-D7B4-B89007DC534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27EAE403-49FA-0746-7188-A9EF6974E9E2}"/>
                </a:ext>
              </a:extLst>
            </p:cNvPr>
            <p:cNvSpPr txBox="1"/>
            <p:nvPr/>
          </p:nvSpPr>
          <p:spPr>
            <a:xfrm>
              <a:off x="4366639" y="6339573"/>
              <a:ext cx="1244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원격 제어하기</a:t>
              </a:r>
            </a:p>
          </p:txBody>
        </p:sp>
      </p:grpSp>
      <p:grpSp>
        <p:nvGrpSpPr>
          <p:cNvPr id="346" name="그룹 345">
            <a:extLst>
              <a:ext uri="{FF2B5EF4-FFF2-40B4-BE49-F238E27FC236}">
                <a16:creationId xmlns:a16="http://schemas.microsoft.com/office/drawing/2014/main" id="{03C58E05-7EA5-A192-2D01-C9A9A13BBBA1}"/>
              </a:ext>
            </a:extLst>
          </p:cNvPr>
          <p:cNvGrpSpPr/>
          <p:nvPr/>
        </p:nvGrpSpPr>
        <p:grpSpPr>
          <a:xfrm>
            <a:off x="7281388" y="3551000"/>
            <a:ext cx="2423767" cy="307777"/>
            <a:chOff x="4161749" y="6339573"/>
            <a:chExt cx="2423767" cy="307777"/>
          </a:xfrm>
        </p:grpSpPr>
        <p:sp>
          <p:nvSpPr>
            <p:cNvPr id="347" name="다이아몬드 346">
              <a:extLst>
                <a:ext uri="{FF2B5EF4-FFF2-40B4-BE49-F238E27FC236}">
                  <a16:creationId xmlns:a16="http://schemas.microsoft.com/office/drawing/2014/main" id="{25B3BC51-3E26-3FE9-0BBE-D38AE85897AC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078CC92-3174-6A6B-9D2A-3A8B9080F382}"/>
                </a:ext>
              </a:extLst>
            </p:cNvPr>
            <p:cNvSpPr txBox="1"/>
            <p:nvPr/>
          </p:nvSpPr>
          <p:spPr>
            <a:xfrm>
              <a:off x="4366639" y="6339573"/>
              <a:ext cx="22188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LED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 확인 및 제어하기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C2E1136-B997-A200-120D-B25F70430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139" y="3996047"/>
            <a:ext cx="4028400" cy="23555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7B44E6-A595-4A44-6EED-07145332E2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072" y="3996047"/>
            <a:ext cx="4028400" cy="235559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C2FB4CE-5AFB-B932-1091-870473DFA5F3}"/>
              </a:ext>
            </a:extLst>
          </p:cNvPr>
          <p:cNvGrpSpPr/>
          <p:nvPr/>
        </p:nvGrpSpPr>
        <p:grpSpPr>
          <a:xfrm>
            <a:off x="1658432" y="6420929"/>
            <a:ext cx="2994436" cy="307777"/>
            <a:chOff x="4161749" y="6339573"/>
            <a:chExt cx="2994436" cy="307777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A05732F8-F2E9-B7DE-1EB9-F2F8C5210522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615BA5-1A3B-1234-6C20-C667F826E9D1}"/>
                </a:ext>
              </a:extLst>
            </p:cNvPr>
            <p:cNvSpPr txBox="1"/>
            <p:nvPr/>
          </p:nvSpPr>
          <p:spPr>
            <a:xfrm>
              <a:off x="4366639" y="6339573"/>
              <a:ext cx="2789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관수 시스템 상태 확인 및 제어하기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2E4B69-2121-25C5-2E6D-D99A07033122}"/>
              </a:ext>
            </a:extLst>
          </p:cNvPr>
          <p:cNvGrpSpPr/>
          <p:nvPr/>
        </p:nvGrpSpPr>
        <p:grpSpPr>
          <a:xfrm>
            <a:off x="7189216" y="6413840"/>
            <a:ext cx="2608112" cy="307777"/>
            <a:chOff x="4161749" y="6339573"/>
            <a:chExt cx="2608112" cy="307777"/>
          </a:xfrm>
        </p:grpSpPr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FFA42844-958B-B7FD-95D7-F38CA8711F78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D37F0-E8B9-DC62-8E57-41FAF0745B4E}"/>
                </a:ext>
              </a:extLst>
            </p:cNvPr>
            <p:cNvSpPr txBox="1"/>
            <p:nvPr/>
          </p:nvSpPr>
          <p:spPr>
            <a:xfrm>
              <a:off x="4366639" y="6339573"/>
              <a:ext cx="2403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환풍기 상태 확인 및 제어하기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63EBBFFE-A839-501C-5712-9E60F976B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139" y="1127832"/>
            <a:ext cx="4028400" cy="23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4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4753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적합한 통신방법 적용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EC1608-5420-B8D8-1D73-0B121BB7970B}"/>
              </a:ext>
            </a:extLst>
          </p:cNvPr>
          <p:cNvGrpSpPr/>
          <p:nvPr/>
        </p:nvGrpSpPr>
        <p:grpSpPr>
          <a:xfrm>
            <a:off x="2028266" y="1683473"/>
            <a:ext cx="8135470" cy="4707961"/>
            <a:chOff x="2028266" y="1683473"/>
            <a:chExt cx="8135470" cy="4707961"/>
          </a:xfrm>
        </p:grpSpPr>
        <p:pic>
          <p:nvPicPr>
            <p:cNvPr id="2" name="그림 1" descr="그래픽, 클립아트, 만화 영화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59D2D33-5351-E108-DFF6-5CF52A510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9905" y="2592367"/>
              <a:ext cx="1440000" cy="1440000"/>
            </a:xfrm>
            <a:prstGeom prst="rect">
              <a:avLst/>
            </a:prstGeom>
          </p:spPr>
        </p:pic>
        <p:pic>
          <p:nvPicPr>
            <p:cNvPr id="4" name="그림 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1CB5261E-63E9-6049-0795-FFEB9E6F5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266" y="1683473"/>
              <a:ext cx="1080000" cy="1080000"/>
            </a:xfrm>
            <a:prstGeom prst="rect">
              <a:avLst/>
            </a:prstGeom>
          </p:spPr>
        </p:pic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42F06FB-36C0-6FFA-27B2-9CE991D9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736" y="1683473"/>
              <a:ext cx="1080000" cy="1080000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5CE2CE6-BC82-A0E3-46C5-9ACF29809FBA}"/>
                </a:ext>
              </a:extLst>
            </p:cNvPr>
            <p:cNvCxnSpPr/>
            <p:nvPr/>
          </p:nvCxnSpPr>
          <p:spPr>
            <a:xfrm>
              <a:off x="3424335" y="2763473"/>
              <a:ext cx="1343608" cy="548894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DDEDABF-6F75-9767-B672-F11D99288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1867" y="2763473"/>
              <a:ext cx="1343608" cy="548894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A6D86F6-1D21-8693-3E58-27401B8F3708}"/>
                </a:ext>
              </a:extLst>
            </p:cNvPr>
            <p:cNvCxnSpPr>
              <a:cxnSpLocks/>
            </p:cNvCxnSpPr>
            <p:nvPr/>
          </p:nvCxnSpPr>
          <p:spPr>
            <a:xfrm>
              <a:off x="5959905" y="4236098"/>
              <a:ext cx="0" cy="839755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8FFEE9-39D2-A633-C66C-006B82ADFBBC}"/>
                </a:ext>
              </a:extLst>
            </p:cNvPr>
            <p:cNvSpPr txBox="1"/>
            <p:nvPr/>
          </p:nvSpPr>
          <p:spPr>
            <a:xfrm>
              <a:off x="2209834" y="2691277"/>
              <a:ext cx="71686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sensor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C79B49-61F7-ED8D-5483-67867EABA867}"/>
                </a:ext>
              </a:extLst>
            </p:cNvPr>
            <p:cNvSpPr txBox="1"/>
            <p:nvPr/>
          </p:nvSpPr>
          <p:spPr>
            <a:xfrm>
              <a:off x="9265303" y="2691277"/>
              <a:ext cx="71686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sensor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1" name="그림 2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794A00B-AAE9-AD76-BBAD-2C24A3A42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905" y="5075853"/>
              <a:ext cx="1080000" cy="108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CCDE83-34BC-6171-7009-9C6D219DC7BF}"/>
                </a:ext>
              </a:extLst>
            </p:cNvPr>
            <p:cNvSpPr txBox="1"/>
            <p:nvPr/>
          </p:nvSpPr>
          <p:spPr>
            <a:xfrm>
              <a:off x="5601474" y="6083657"/>
              <a:ext cx="71686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sensor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0C7723-7BE2-1313-55E2-057A73D1FD63}"/>
              </a:ext>
            </a:extLst>
          </p:cNvPr>
          <p:cNvSpPr txBox="1"/>
          <p:nvPr/>
        </p:nvSpPr>
        <p:spPr>
          <a:xfrm>
            <a:off x="3959122" y="2609584"/>
            <a:ext cx="42992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SPI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12460-09C8-2DB5-EFE3-3E0EADB66D43}"/>
              </a:ext>
            </a:extLst>
          </p:cNvPr>
          <p:cNvSpPr txBox="1"/>
          <p:nvPr/>
        </p:nvSpPr>
        <p:spPr>
          <a:xfrm>
            <a:off x="7291595" y="2609584"/>
            <a:ext cx="75052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1-Wire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4ED8E-C582-009C-5416-44AB6C426B55}"/>
              </a:ext>
            </a:extLst>
          </p:cNvPr>
          <p:cNvSpPr txBox="1"/>
          <p:nvPr/>
        </p:nvSpPr>
        <p:spPr>
          <a:xfrm>
            <a:off x="6089749" y="4497422"/>
            <a:ext cx="45717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I2C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549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1061</Words>
  <Application>Microsoft Office PowerPoint</Application>
  <PresentationFormat>와이드스크린</PresentationFormat>
  <Paragraphs>277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Arial</vt:lpstr>
      <vt:lpstr>나눔고딕 ExtraBold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수연</dc:creator>
  <cp:lastModifiedBy>마하나로</cp:lastModifiedBy>
  <cp:revision>4</cp:revision>
  <dcterms:created xsi:type="dcterms:W3CDTF">2023-06-10T06:13:43Z</dcterms:created>
  <dcterms:modified xsi:type="dcterms:W3CDTF">2023-10-30T07:51:41Z</dcterms:modified>
</cp:coreProperties>
</file>